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90" r:id="rId5"/>
    <p:sldId id="257" r:id="rId6"/>
    <p:sldId id="258" r:id="rId7"/>
    <p:sldId id="289" r:id="rId8"/>
    <p:sldId id="291" r:id="rId9"/>
    <p:sldId id="259" r:id="rId10"/>
    <p:sldId id="260" r:id="rId11"/>
    <p:sldId id="261" r:id="rId12"/>
    <p:sldId id="262" r:id="rId13"/>
    <p:sldId id="267" r:id="rId14"/>
    <p:sldId id="268" r:id="rId15"/>
    <p:sldId id="272" r:id="rId16"/>
    <p:sldId id="263" r:id="rId17"/>
    <p:sldId id="269" r:id="rId18"/>
    <p:sldId id="270" r:id="rId19"/>
    <p:sldId id="271" r:id="rId20"/>
    <p:sldId id="273" r:id="rId21"/>
    <p:sldId id="264" r:id="rId22"/>
    <p:sldId id="274" r:id="rId23"/>
    <p:sldId id="275" r:id="rId24"/>
    <p:sldId id="277" r:id="rId25"/>
    <p:sldId id="292" r:id="rId26"/>
    <p:sldId id="278" r:id="rId27"/>
    <p:sldId id="276" r:id="rId28"/>
    <p:sldId id="279" r:id="rId29"/>
    <p:sldId id="280" r:id="rId30"/>
    <p:sldId id="281" r:id="rId31"/>
    <p:sldId id="283" r:id="rId32"/>
    <p:sldId id="282" r:id="rId33"/>
    <p:sldId id="266" r:id="rId34"/>
    <p:sldId id="265" r:id="rId35"/>
    <p:sldId id="294" r:id="rId36"/>
    <p:sldId id="295" r:id="rId37"/>
    <p:sldId id="296" r:id="rId38"/>
    <p:sldId id="297" r:id="rId39"/>
    <p:sldId id="298" r:id="rId40"/>
    <p:sldId id="299" r:id="rId41"/>
    <p:sldId id="293" r:id="rId42"/>
    <p:sldId id="286" r:id="rId43"/>
    <p:sldId id="287" r:id="rId44"/>
    <p:sldId id="288" r:id="rId45"/>
    <p:sldId id="284" r:id="rId46"/>
    <p:sldId id="2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437F27-D607-448D-A7A7-F5CC16CD1EA9}" v="1" dt="2021-10-29T12:11:47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MONICA SBIRCI" userId="S::maria.sbirci@stud.ubbcluj.ro::985c7875-dcdd-438d-8322-81fa2380b001" providerId="AD" clId="Web-{CA437F27-D607-448D-A7A7-F5CC16CD1EA9}"/>
    <pc:docChg chg="modSld">
      <pc:chgData name="MARIA MONICA SBIRCI" userId="S::maria.sbirci@stud.ubbcluj.ro::985c7875-dcdd-438d-8322-81fa2380b001" providerId="AD" clId="Web-{CA437F27-D607-448D-A7A7-F5CC16CD1EA9}" dt="2021-10-29T12:11:47.287" v="0"/>
      <pc:docMkLst>
        <pc:docMk/>
      </pc:docMkLst>
      <pc:sldChg chg="addSp">
        <pc:chgData name="MARIA MONICA SBIRCI" userId="S::maria.sbirci@stud.ubbcluj.ro::985c7875-dcdd-438d-8322-81fa2380b001" providerId="AD" clId="Web-{CA437F27-D607-448D-A7A7-F5CC16CD1EA9}" dt="2021-10-29T12:11:47.287" v="0"/>
        <pc:sldMkLst>
          <pc:docMk/>
          <pc:sldMk cId="3028002418" sldId="290"/>
        </pc:sldMkLst>
        <pc:spChg chg="add">
          <ac:chgData name="MARIA MONICA SBIRCI" userId="S::maria.sbirci@stud.ubbcluj.ro::985c7875-dcdd-438d-8322-81fa2380b001" providerId="AD" clId="Web-{CA437F27-D607-448D-A7A7-F5CC16CD1EA9}" dt="2021-10-29T12:11:47.287" v="0"/>
          <ac:spMkLst>
            <pc:docMk/>
            <pc:sldMk cId="3028002418" sldId="290"/>
            <ac:spMk id="4" creationId="{13AB2CA6-4781-41E1-A09A-1E301FE878A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76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62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6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5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7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1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7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4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D76DBC2-96B1-4C3A-8047-01D7AEAE4D2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E5E9BF4-3CA4-4587-93E3-96360482C3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87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-YWrPzsmE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thers - Chula Glob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77" y="353312"/>
            <a:ext cx="6982823" cy="58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3388"/>
            <a:ext cx="6699794" cy="2361935"/>
          </a:xfrm>
        </p:spPr>
        <p:txBody>
          <a:bodyPr/>
          <a:lstStyle/>
          <a:p>
            <a:pPr algn="ctr"/>
            <a:r>
              <a:rPr lang="ro-RO" b="1" dirty="0">
                <a:latin typeface="Georgia" panose="02040502050405020303" pitchFamily="18" charset="0"/>
              </a:rPr>
              <a:t>Psihologia educației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4995" y="4464285"/>
            <a:ext cx="4470335" cy="1376955"/>
          </a:xfrm>
        </p:spPr>
        <p:txBody>
          <a:bodyPr>
            <a:normAutofit fontScale="32500" lnSpcReduction="20000"/>
          </a:bodyPr>
          <a:lstStyle/>
          <a:p>
            <a:pPr algn="ctr">
              <a:lnSpc>
                <a:spcPct val="120000"/>
              </a:lnSpc>
            </a:pPr>
            <a:r>
              <a:rPr lang="ro-RO" sz="7200" b="1" dirty="0">
                <a:latin typeface="Georgia" panose="02040502050405020303" pitchFamily="18" charset="0"/>
              </a:rPr>
              <a:t>#4 GÂNDIREA ȘI ÎNVĂȚAREA</a:t>
            </a:r>
          </a:p>
          <a:p>
            <a:pPr algn="ctr"/>
            <a:r>
              <a:rPr lang="ro-RO" sz="7200" b="1" dirty="0">
                <a:latin typeface="Georgia" panose="02040502050405020303" pitchFamily="18" charset="0"/>
              </a:rPr>
              <a:t>Veronica</a:t>
            </a:r>
            <a:r>
              <a:rPr lang="ro-RO" sz="7200" dirty="0">
                <a:latin typeface="Georgia" panose="02040502050405020303" pitchFamily="18" charset="0"/>
              </a:rPr>
              <a:t> </a:t>
            </a:r>
            <a:r>
              <a:rPr lang="ro-RO" sz="7200" b="1" dirty="0" err="1">
                <a:latin typeface="Georgia" panose="02040502050405020303" pitchFamily="18" charset="0"/>
              </a:rPr>
              <a:t>Bogorin</a:t>
            </a:r>
            <a:endParaRPr lang="ro-RO" sz="7200" b="1" dirty="0">
              <a:latin typeface="Georgia" panose="02040502050405020303" pitchFamily="18" charset="0"/>
            </a:endParaRPr>
          </a:p>
          <a:p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B2CA6-4781-41E1-A09A-1E301FE878A0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28002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18616"/>
            <a:ext cx="10058400" cy="682388"/>
          </a:xfrm>
          <a:solidFill>
            <a:srgbClr val="FF7C80"/>
          </a:solidFill>
        </p:spPr>
        <p:txBody>
          <a:bodyPr>
            <a:normAutofit fontScale="90000"/>
          </a:bodyPr>
          <a:lstStyle/>
          <a:p>
            <a:pPr algn="ctr"/>
            <a:r>
              <a:rPr lang="ro-RO" b="1" dirty="0">
                <a:latin typeface="Georgia" panose="02040502050405020303" pitchFamily="18" charset="0"/>
              </a:rPr>
              <a:t>Factori cognitivi implicați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52155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ro-RO" sz="2400" dirty="0">
                <a:latin typeface="Georgia" panose="02040502050405020303" pitchFamily="18" charset="0"/>
              </a:rPr>
              <a:t> </a:t>
            </a:r>
            <a:r>
              <a:rPr lang="ro-RO" sz="2400" b="1" dirty="0" err="1">
                <a:latin typeface="Georgia" panose="02040502050405020303" pitchFamily="18" charset="0"/>
              </a:rPr>
              <a:t>continguitatea</a:t>
            </a:r>
            <a:r>
              <a:rPr lang="ro-RO" sz="2400" b="1" dirty="0">
                <a:latin typeface="Georgia" panose="02040502050405020303" pitchFamily="18" charset="0"/>
              </a:rPr>
              <a:t> versus predictibilitatea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sz="2400" b="1" dirty="0">
                <a:latin typeface="Georgia" panose="02040502050405020303" pitchFamily="18" charset="0"/>
              </a:rPr>
              <a:t> </a:t>
            </a:r>
            <a:r>
              <a:rPr lang="ro-RO" sz="2400" dirty="0">
                <a:latin typeface="Georgia" panose="02040502050405020303" pitchFamily="18" charset="0"/>
              </a:rPr>
              <a:t>experimentele lui </a:t>
            </a:r>
            <a:r>
              <a:rPr lang="ro-RO" sz="2400" dirty="0" err="1">
                <a:latin typeface="Georgia" panose="02040502050405020303" pitchFamily="18" charset="0"/>
              </a:rPr>
              <a:t>Rescorla</a:t>
            </a:r>
            <a:r>
              <a:rPr lang="ro-RO" sz="2400" dirty="0">
                <a:latin typeface="Georgia" panose="02040502050405020303" pitchFamily="18" charset="0"/>
              </a:rPr>
              <a:t> (1968)- tăria condiționării este strâns legată de </a:t>
            </a:r>
            <a:r>
              <a:rPr lang="ro-RO" sz="2400" b="1" dirty="0">
                <a:solidFill>
                  <a:srgbClr val="7030A0"/>
                </a:solidFill>
                <a:latin typeface="Georgia" panose="02040502050405020303" pitchFamily="18" charset="0"/>
              </a:rPr>
              <a:t>valoarea predictivă a stimulului condiționat</a:t>
            </a:r>
            <a:r>
              <a:rPr lang="ro-RO" sz="2400" dirty="0">
                <a:latin typeface="Georgia" panose="02040502050405020303" pitchFamily="18" charset="0"/>
              </a:rPr>
              <a:t> care semnalizează apariția răspunsului necondiționat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sz="2400" dirty="0">
                <a:latin typeface="Georgia" panose="02040502050405020303" pitchFamily="18" charset="0"/>
              </a:rPr>
              <a:t> relația predictivă dintre SC și RNC este mai importantă decât contingența temporală sau frecvența asocierilor SC-RNC</a:t>
            </a:r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996" y="4230257"/>
            <a:ext cx="7687872" cy="22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18616"/>
            <a:ext cx="10058400" cy="682388"/>
          </a:xfrm>
          <a:solidFill>
            <a:srgbClr val="FF7C80"/>
          </a:solidFill>
        </p:spPr>
        <p:txBody>
          <a:bodyPr>
            <a:normAutofit fontScale="90000"/>
          </a:bodyPr>
          <a:lstStyle/>
          <a:p>
            <a:pPr algn="ctr"/>
            <a:r>
              <a:rPr lang="ro-RO" b="1" dirty="0">
                <a:latin typeface="Georgia" panose="02040502050405020303" pitchFamily="18" charset="0"/>
              </a:rPr>
              <a:t>Constrângeri biologice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2726267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ro-RO" sz="2400" dirty="0">
                <a:latin typeface="Georgia" panose="02040502050405020303" pitchFamily="18" charset="0"/>
              </a:rPr>
              <a:t> </a:t>
            </a:r>
            <a:r>
              <a:rPr lang="ro-RO" sz="2400" b="1" dirty="0">
                <a:solidFill>
                  <a:srgbClr val="7030A0"/>
                </a:solidFill>
                <a:latin typeface="Georgia" panose="02040502050405020303" pitchFamily="18" charset="0"/>
              </a:rPr>
              <a:t>există predispoziții biologice puternice spre a învăța anumite lucruri în anumite moduri</a:t>
            </a:r>
            <a:r>
              <a:rPr lang="ro-RO" sz="2400" dirty="0">
                <a:latin typeface="Georgia" panose="02040502050405020303" pitchFamily="18" charset="0"/>
              </a:rPr>
              <a:t>; organismele sunt foarte selective în ceea ce pot învăța, unele asocieri se învață rapid, altele pot să nu fie niciodată învățate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sz="2400" dirty="0">
                <a:latin typeface="Georgia" panose="02040502050405020303" pitchFamily="18" charset="0"/>
              </a:rPr>
              <a:t> aversiunea gustativă învățată dintr-o singură încercare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sz="2400" dirty="0">
                <a:latin typeface="Georgia" panose="02040502050405020303" pitchFamily="18" charset="0"/>
              </a:rPr>
              <a:t> </a:t>
            </a:r>
            <a:r>
              <a:rPr lang="ro-RO" sz="2400" b="1" dirty="0">
                <a:latin typeface="Georgia" panose="02040502050405020303" pitchFamily="18" charset="0"/>
              </a:rPr>
              <a:t>Experiment</a:t>
            </a:r>
            <a:r>
              <a:rPr lang="ro-RO" sz="2400" dirty="0">
                <a:latin typeface="Georgia" panose="02040502050405020303" pitchFamily="18" charset="0"/>
              </a:rPr>
              <a:t>: asociere soluție aromată+ lumină+ click după care șobolanilor li s-a dat o substanță care le făcea rău. Care din cei 3 stimuli vor fi mai degrabă condiționați cu starea de rău?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4367284"/>
            <a:ext cx="10058400" cy="200054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o-RO" sz="2400" b="1" dirty="0">
                <a:solidFill>
                  <a:srgbClr val="7030A0"/>
                </a:solidFill>
                <a:latin typeface="Georgia" panose="02040502050405020303" pitchFamily="18" charset="0"/>
              </a:rPr>
              <a:t>Răspuns corect</a:t>
            </a:r>
            <a:r>
              <a:rPr lang="ro-RO" sz="2400" dirty="0">
                <a:latin typeface="Georgia" panose="02040502050405020303" pitchFamily="18" charset="0"/>
              </a:rPr>
              <a:t>: soluția aromată</a:t>
            </a:r>
          </a:p>
          <a:p>
            <a:pPr algn="just"/>
            <a:r>
              <a:rPr lang="ro-RO" sz="2000" dirty="0">
                <a:latin typeface="Georgia" panose="02040502050405020303" pitchFamily="18" charset="0"/>
              </a:rPr>
              <a:t>La șobolani </a:t>
            </a:r>
            <a:r>
              <a:rPr lang="ro-RO" sz="2000" b="1" dirty="0">
                <a:latin typeface="Georgia" panose="02040502050405020303" pitchFamily="18" charset="0"/>
              </a:rPr>
              <a:t>gustul</a:t>
            </a:r>
            <a:r>
              <a:rPr lang="ro-RO" sz="2000" dirty="0">
                <a:latin typeface="Georgia" panose="02040502050405020303" pitchFamily="18" charset="0"/>
              </a:rPr>
              <a:t> este un semnal mai bun pentru starea de rău, șobolanii se bazează pe gust pentru selectarea hranei în mediul lor natural, iar </a:t>
            </a:r>
            <a:r>
              <a:rPr lang="ro-RO" sz="2000" dirty="0" err="1">
                <a:latin typeface="Georgia" panose="02040502050405020303" pitchFamily="18" charset="0"/>
              </a:rPr>
              <a:t>lumina+click-ul</a:t>
            </a:r>
            <a:r>
              <a:rPr lang="ro-RO" sz="2000" dirty="0">
                <a:latin typeface="Georgia" panose="02040502050405020303" pitchFamily="18" charset="0"/>
              </a:rPr>
              <a:t> este un semnal mai bun pentru durerea produsă de un șoc electric. La păsări, care se bazează pe </a:t>
            </a:r>
            <a:r>
              <a:rPr lang="ro-RO" sz="2000" b="1" dirty="0">
                <a:latin typeface="Georgia" panose="02040502050405020303" pitchFamily="18" charset="0"/>
              </a:rPr>
              <a:t>vedere</a:t>
            </a:r>
            <a:r>
              <a:rPr lang="ro-RO" sz="2000" dirty="0">
                <a:latin typeface="Georgia" panose="02040502050405020303" pitchFamily="18" charset="0"/>
              </a:rPr>
              <a:t> pentru a-și selecta hrana, se produce mai repede o asociere între lumină și starea de rău.</a:t>
            </a:r>
            <a:endParaRPr 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40" y="1583142"/>
            <a:ext cx="9600354" cy="371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6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xfrm>
            <a:off x="1097280" y="614150"/>
            <a:ext cx="10058400" cy="696036"/>
          </a:xfrm>
          <a:solidFill>
            <a:srgbClr val="FF7C80"/>
          </a:solidFill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br>
              <a:rPr lang="ro-RO" sz="4000" dirty="0"/>
            </a:br>
            <a:br>
              <a:rPr lang="ro-RO" sz="4000" dirty="0"/>
            </a:br>
            <a:r>
              <a:rPr lang="ro-RO" sz="4000" b="1" dirty="0" err="1">
                <a:latin typeface="Georgia" panose="02040502050405020303" pitchFamily="18" charset="0"/>
              </a:rPr>
              <a:t>Condiţionarea</a:t>
            </a:r>
            <a:r>
              <a:rPr lang="ro-RO" sz="4000" b="1" dirty="0">
                <a:latin typeface="Georgia" panose="02040502050405020303" pitchFamily="18" charset="0"/>
              </a:rPr>
              <a:t> operantă</a:t>
            </a:r>
            <a:endParaRPr lang="en-US" sz="4000" b="1" dirty="0">
              <a:latin typeface="Georgia" panose="02040502050405020303" pitchFamily="18" charset="0"/>
            </a:endParaRPr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2286000" y="1981201"/>
            <a:ext cx="723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7280" y="1991296"/>
            <a:ext cx="1005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400" dirty="0">
                <a:latin typeface="Georgia" panose="02040502050405020303" pitchFamily="18" charset="0"/>
              </a:rPr>
              <a:t>În condiționarea clasică, RC este parte din repertoriul natural al animalului ex. salivația. </a:t>
            </a:r>
            <a:r>
              <a:rPr lang="ro-RO" sz="2400" b="1" dirty="0">
                <a:solidFill>
                  <a:srgbClr val="7030A0"/>
                </a:solidFill>
                <a:latin typeface="Georgia" panose="02040502050405020303" pitchFamily="18" charset="0"/>
              </a:rPr>
              <a:t>Cum învățăm un animal trucuri noi?</a:t>
            </a:r>
            <a:endParaRPr lang="en-US" sz="2400" b="1" dirty="0">
              <a:solidFill>
                <a:srgbClr val="7030A0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7279" y="3041738"/>
            <a:ext cx="3491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400" b="1" dirty="0">
                <a:latin typeface="Georgia" panose="02040502050405020303" pitchFamily="18" charset="0"/>
              </a:rPr>
              <a:t>Răspuns</a:t>
            </a:r>
            <a:r>
              <a:rPr lang="ro-RO" sz="2400" dirty="0">
                <a:latin typeface="Georgia" panose="02040502050405020303" pitchFamily="18" charset="0"/>
              </a:rPr>
              <a:t>: recompense</a:t>
            </a:r>
            <a:endParaRPr lang="en-US" sz="2400" b="1" dirty="0">
              <a:solidFill>
                <a:srgbClr val="7030A0"/>
              </a:solidFill>
              <a:latin typeface="Georgia" panose="02040502050405020303" pitchFamily="18" charset="0"/>
            </a:endParaRPr>
          </a:p>
        </p:txBody>
      </p:sp>
      <p:pic>
        <p:nvPicPr>
          <p:cNvPr id="3074" name="Picture 2" descr="How Cesar Built A Successful Dog Training Career - Cesar&amp;#39;s 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242" y="3018929"/>
            <a:ext cx="6046835" cy="32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22075" y="6298018"/>
            <a:ext cx="350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Cesar </a:t>
            </a:r>
            <a:r>
              <a:rPr lang="ro-RO" sz="24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Millan</a:t>
            </a:r>
            <a:endParaRPr lang="en-US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7279" y="3847145"/>
            <a:ext cx="33382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400" dirty="0">
                <a:latin typeface="Georgia" panose="02040502050405020303" pitchFamily="18" charset="0"/>
              </a:rPr>
              <a:t>Animalul învață că un anumit comportament- </a:t>
            </a:r>
            <a:r>
              <a:rPr lang="ro-RO" sz="2400" b="1" dirty="0">
                <a:latin typeface="Georgia" panose="02040502050405020303" pitchFamily="18" charset="0"/>
              </a:rPr>
              <a:t>răspuns</a:t>
            </a:r>
            <a:r>
              <a:rPr lang="ro-RO" sz="2400" dirty="0">
                <a:latin typeface="Georgia" panose="02040502050405020303" pitchFamily="18" charset="0"/>
              </a:rPr>
              <a:t>- îl conduce la un anumit </a:t>
            </a:r>
            <a:r>
              <a:rPr lang="ro-RO" sz="2400" b="1" dirty="0">
                <a:latin typeface="Georgia" panose="02040502050405020303" pitchFamily="18" charset="0"/>
              </a:rPr>
              <a:t>scop</a:t>
            </a:r>
            <a:r>
              <a:rPr lang="ro-RO" sz="2400" dirty="0">
                <a:latin typeface="Georgia" panose="02040502050405020303" pitchFamily="18" charset="0"/>
              </a:rPr>
              <a:t> (ex. mâncare).</a:t>
            </a:r>
            <a:endParaRPr lang="en-US" sz="2400" dirty="0">
              <a:solidFill>
                <a:srgbClr val="7030A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32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7280" y="1760561"/>
            <a:ext cx="100584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ro-RO" altLang="en-US" sz="2200" dirty="0">
                <a:latin typeface="Georgia" panose="02040502050405020303" pitchFamily="18" charset="0"/>
              </a:rPr>
              <a:t>Animalele, spre deosebire de oameni, nu învață prin dezvoltarea unui </a:t>
            </a:r>
            <a:r>
              <a:rPr lang="ro-RO" altLang="en-US" sz="2200" b="1" dirty="0" err="1">
                <a:solidFill>
                  <a:srgbClr val="7030A0"/>
                </a:solidFill>
                <a:latin typeface="Georgia" panose="02040502050405020303" pitchFamily="18" charset="0"/>
              </a:rPr>
              <a:t>insight</a:t>
            </a:r>
            <a:r>
              <a:rPr lang="ro-RO" altLang="en-US" sz="2200" dirty="0">
                <a:latin typeface="Georgia" panose="02040502050405020303" pitchFamily="18" charset="0"/>
              </a:rPr>
              <a:t> (o înțelegere a situației care conduce la soluția problemei), ci învață prin </a:t>
            </a:r>
            <a:r>
              <a:rPr lang="ro-RO" altLang="en-US" sz="2200" b="1" dirty="0">
                <a:solidFill>
                  <a:srgbClr val="7030A0"/>
                </a:solidFill>
                <a:latin typeface="Georgia" panose="02040502050405020303" pitchFamily="18" charset="0"/>
              </a:rPr>
              <a:t>încercare și eroare</a:t>
            </a:r>
            <a:r>
              <a:rPr lang="ro-RO" altLang="en-US" sz="2200" dirty="0">
                <a:latin typeface="Georgia" panose="02040502050405020303" pitchFamily="18" charset="0"/>
              </a:rPr>
              <a:t>.</a:t>
            </a:r>
          </a:p>
          <a:p>
            <a:pPr algn="just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ro-RO" altLang="en-US" sz="2200" b="1" dirty="0">
                <a:latin typeface="Georgia" panose="02040502050405020303" pitchFamily="18" charset="0"/>
              </a:rPr>
              <a:t>Experiment</a:t>
            </a:r>
            <a:r>
              <a:rPr lang="ro-RO" altLang="en-US" sz="2200" dirty="0">
                <a:latin typeface="Georgia" panose="02040502050405020303" pitchFamily="18" charset="0"/>
              </a:rPr>
              <a:t>: pisica în cușcă cu ușa închisă cu un laț, recurge la o serie de comportamente aproximativ similare până când se întâmplă să lovească lațul din greșeală; după mai multe încercări, pisica învață să elimine mare parte din comportamentele irelevante și se eliberează de îndată ce este pusă în cușcă.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1097280" y="614150"/>
            <a:ext cx="10058400" cy="696036"/>
          </a:xfrm>
          <a:solidFill>
            <a:srgbClr val="FF7C80"/>
          </a:solidFill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br>
              <a:rPr lang="ro-RO" sz="4000" dirty="0"/>
            </a:br>
            <a:br>
              <a:rPr lang="ro-RO" sz="4000" dirty="0"/>
            </a:br>
            <a:r>
              <a:rPr lang="ro-RO" sz="4000" b="1" dirty="0">
                <a:latin typeface="Georgia" panose="02040502050405020303" pitchFamily="18" charset="0"/>
              </a:rPr>
              <a:t>Experimentele lui Edward Lee </a:t>
            </a:r>
            <a:r>
              <a:rPr lang="ro-RO" sz="4000" b="1" dirty="0" err="1">
                <a:latin typeface="Georgia" panose="02040502050405020303" pitchFamily="18" charset="0"/>
              </a:rPr>
              <a:t>Thorndike</a:t>
            </a:r>
            <a:endParaRPr lang="en-US" sz="4000" b="1" dirty="0">
              <a:latin typeface="Georgia" panose="020405020504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2890" y="4678317"/>
            <a:ext cx="9872790" cy="1323439"/>
          </a:xfrm>
          <a:prstGeom prst="rect">
            <a:avLst/>
          </a:prstGeom>
          <a:solidFill>
            <a:srgbClr val="CC99FF"/>
          </a:solidFill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ro-RO" altLang="en-US" sz="2000" b="1" dirty="0">
                <a:latin typeface="Georgia" panose="02040502050405020303" pitchFamily="18" charset="0"/>
              </a:rPr>
              <a:t>Concluzia lui </a:t>
            </a:r>
            <a:r>
              <a:rPr lang="ro-RO" altLang="en-US" sz="2000" b="1" dirty="0" err="1">
                <a:latin typeface="Georgia" panose="02040502050405020303" pitchFamily="18" charset="0"/>
              </a:rPr>
              <a:t>Thorndike</a:t>
            </a:r>
            <a:r>
              <a:rPr lang="ro-RO" altLang="en-US" sz="2000" b="1" dirty="0">
                <a:latin typeface="Georgia" panose="02040502050405020303" pitchFamily="18" charset="0"/>
              </a:rPr>
              <a:t>: </a:t>
            </a:r>
            <a:r>
              <a:rPr lang="ro-RO" altLang="en-US" sz="2000" dirty="0">
                <a:latin typeface="Georgia" panose="02040502050405020303" pitchFamily="18" charset="0"/>
              </a:rPr>
              <a:t>poate părea că pisica acționează inteligent, însă aici operează foarte puțină ”inteligență”. Pisica învață prin încercare și eroare, iar atunci când o recompensă urmează imediat după un anumit comportament, învățarea acelei acțiuni este întărită= </a:t>
            </a:r>
            <a:r>
              <a:rPr lang="ro-RO" altLang="en-US" sz="2000" b="1" dirty="0">
                <a:latin typeface="Georgia" panose="02040502050405020303" pitchFamily="18" charset="0"/>
              </a:rPr>
              <a:t>legea efectului.</a:t>
            </a:r>
            <a:endParaRPr lang="en-US" altLang="en-US" sz="20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8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1097280" y="614150"/>
            <a:ext cx="10058400" cy="696036"/>
          </a:xfrm>
          <a:solidFill>
            <a:srgbClr val="FF7C80"/>
          </a:solidFill>
        </p:spPr>
        <p:txBody>
          <a:bodyPr>
            <a:normAutofit fontScale="90000"/>
          </a:bodyPr>
          <a:lstStyle/>
          <a:p>
            <a:pPr algn="ctr">
              <a:defRPr/>
            </a:pPr>
            <a:br>
              <a:rPr lang="ro-RO" sz="4000" dirty="0"/>
            </a:br>
            <a:br>
              <a:rPr lang="ro-RO" sz="4000" dirty="0"/>
            </a:br>
            <a:r>
              <a:rPr lang="ro-RO" sz="3600" b="1" dirty="0">
                <a:latin typeface="Georgia" panose="02040502050405020303" pitchFamily="18" charset="0"/>
              </a:rPr>
              <a:t>Experimentele lui </a:t>
            </a:r>
            <a:r>
              <a:rPr lang="en-US" sz="3600" b="1" dirty="0" err="1">
                <a:latin typeface="Georgia" panose="02040502050405020303" pitchFamily="18" charset="0"/>
              </a:rPr>
              <a:t>Burrhus</a:t>
            </a:r>
            <a:r>
              <a:rPr lang="en-US" sz="3600" b="1" dirty="0">
                <a:latin typeface="Georgia" panose="02040502050405020303" pitchFamily="18" charset="0"/>
              </a:rPr>
              <a:t> Frederic</a:t>
            </a:r>
            <a:r>
              <a:rPr lang="ro-RO" sz="3600" b="1" dirty="0">
                <a:latin typeface="Georgia" panose="02040502050405020303" pitchFamily="18" charset="0"/>
              </a:rPr>
              <a:t> </a:t>
            </a:r>
            <a:r>
              <a:rPr lang="ro-RO" sz="3600" b="1" dirty="0" err="1">
                <a:latin typeface="Georgia" panose="02040502050405020303" pitchFamily="18" charset="0"/>
              </a:rPr>
              <a:t>Skinner</a:t>
            </a:r>
            <a:endParaRPr lang="en-US" sz="3600" b="1" dirty="0">
              <a:latin typeface="Georgia" panose="02040502050405020303" pitchFamily="18" charset="0"/>
            </a:endParaRPr>
          </a:p>
        </p:txBody>
      </p:sp>
      <p:pic>
        <p:nvPicPr>
          <p:cNvPr id="5122" name="Picture 2" descr="BF Skinner- Operant Conditio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76" y="1881045"/>
            <a:ext cx="5846701" cy="4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7797" y="1881045"/>
            <a:ext cx="5022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ro-RO" sz="2000" dirty="0"/>
              <a:t> </a:t>
            </a:r>
            <a:r>
              <a:rPr lang="ro-RO" sz="2000" dirty="0">
                <a:latin typeface="Georgia" panose="02040502050405020303" pitchFamily="18" charset="0"/>
              </a:rPr>
              <a:t>cutia lui </a:t>
            </a:r>
            <a:r>
              <a:rPr lang="ro-RO" sz="2000" dirty="0" err="1">
                <a:latin typeface="Georgia" panose="02040502050405020303" pitchFamily="18" charset="0"/>
              </a:rPr>
              <a:t>Skinner</a:t>
            </a:r>
            <a:endParaRPr lang="ro-RO" sz="2000" dirty="0">
              <a:latin typeface="Georgia" panose="02040502050405020303" pitchFamily="18" charset="0"/>
            </a:endParaRPr>
          </a:p>
          <a:p>
            <a:pPr algn="just"/>
            <a:endParaRPr lang="ro-RO" sz="2000" dirty="0"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Georgia" panose="02040502050405020303" pitchFamily="18" charset="0"/>
              </a:rPr>
              <a:t>principiile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învățării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explică</a:t>
            </a:r>
            <a:r>
              <a:rPr lang="en-US" sz="2000" dirty="0">
                <a:latin typeface="Georgia" panose="02040502050405020303" pitchFamily="18" charset="0"/>
              </a:rPr>
              <a:t> nu </a:t>
            </a:r>
            <a:r>
              <a:rPr lang="en-US" sz="2000" dirty="0" err="1">
                <a:latin typeface="Georgia" panose="02040502050405020303" pitchFamily="18" charset="0"/>
              </a:rPr>
              <a:t>doar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comportamentul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animalelor</a:t>
            </a:r>
            <a:r>
              <a:rPr lang="en-US" sz="2000" dirty="0">
                <a:latin typeface="Georgia" panose="02040502050405020303" pitchFamily="18" charset="0"/>
              </a:rPr>
              <a:t> de </a:t>
            </a:r>
            <a:r>
              <a:rPr lang="en-US" sz="2000" dirty="0" err="1">
                <a:latin typeface="Georgia" panose="02040502050405020303" pitchFamily="18" charset="0"/>
              </a:rPr>
              <a:t>laborator</a:t>
            </a:r>
            <a:r>
              <a:rPr lang="en-US" sz="2000" dirty="0">
                <a:latin typeface="Georgia" panose="02040502050405020303" pitchFamily="18" charset="0"/>
              </a:rPr>
              <a:t>, ci </a:t>
            </a:r>
            <a:r>
              <a:rPr lang="en-US" sz="2000" dirty="0" err="1">
                <a:latin typeface="Georgia" panose="02040502050405020303" pitchFamily="18" charset="0"/>
              </a:rPr>
              <a:t>și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pe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cel</a:t>
            </a:r>
            <a:r>
              <a:rPr lang="en-US" sz="2000" dirty="0">
                <a:latin typeface="Georgia" panose="02040502050405020303" pitchFamily="18" charset="0"/>
              </a:rPr>
              <a:t> al </a:t>
            </a:r>
            <a:r>
              <a:rPr lang="en-US" sz="2000" dirty="0" err="1">
                <a:latin typeface="Georgia" panose="02040502050405020303" pitchFamily="18" charset="0"/>
              </a:rPr>
              <a:t>oamenilor</a:t>
            </a:r>
            <a:r>
              <a:rPr lang="en-US" sz="2000" dirty="0">
                <a:latin typeface="Georgia" panose="02040502050405020303" pitchFamily="18" charset="0"/>
              </a:rPr>
              <a:t> care </a:t>
            </a:r>
            <a:r>
              <a:rPr lang="en-US" sz="2000" dirty="0" err="1">
                <a:latin typeface="Georgia" panose="02040502050405020303" pitchFamily="18" charset="0"/>
              </a:rPr>
              <a:t>asimilează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sau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își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modică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comportamentul</a:t>
            </a:r>
            <a:endParaRPr lang="ro-RO" sz="2000" dirty="0">
              <a:latin typeface="Georgia" panose="02040502050405020303" pitchFamily="18" charset="0"/>
            </a:endParaRPr>
          </a:p>
          <a:p>
            <a:pPr algn="just"/>
            <a:endParaRPr lang="ro-RO" sz="2000" dirty="0"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Georgia" panose="02040502050405020303" pitchFamily="18" charset="0"/>
              </a:rPr>
              <a:t>aproape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toate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comportamentele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sunt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ro-RO" sz="2000" dirty="0">
                <a:latin typeface="Georgia" panose="02040502050405020303" pitchFamily="18" charset="0"/>
              </a:rPr>
              <a:t>modelate</a:t>
            </a:r>
            <a:r>
              <a:rPr lang="en-US" sz="2000" dirty="0">
                <a:latin typeface="Georgia" panose="02040502050405020303" pitchFamily="18" charset="0"/>
              </a:rPr>
              <a:t> de </a:t>
            </a:r>
            <a:r>
              <a:rPr lang="en-US" sz="2000" dirty="0" err="1">
                <a:latin typeface="Georgia" panose="02040502050405020303" pitchFamily="18" charset="0"/>
              </a:rPr>
              <a:t>patternuri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complexe</a:t>
            </a:r>
            <a:r>
              <a:rPr lang="en-US" sz="2000" dirty="0">
                <a:latin typeface="Georgia" panose="02040502050405020303" pitchFamily="18" charset="0"/>
              </a:rPr>
              <a:t> de </a:t>
            </a:r>
            <a:r>
              <a:rPr lang="en-US" sz="2000" dirty="0" err="1">
                <a:latin typeface="Georgia" panose="02040502050405020303" pitchFamily="18" charset="0"/>
              </a:rPr>
              <a:t>întăriri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venite</a:t>
            </a:r>
            <a:r>
              <a:rPr lang="en-US" sz="2000" dirty="0">
                <a:latin typeface="Georgia" panose="02040502050405020303" pitchFamily="18" charset="0"/>
              </a:rPr>
              <a:t> din </a:t>
            </a:r>
            <a:r>
              <a:rPr lang="en-US" sz="2000" dirty="0" err="1">
                <a:latin typeface="Georgia" panose="02040502050405020303" pitchFamily="18" charset="0"/>
              </a:rPr>
              <a:t>partea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mediului</a:t>
            </a:r>
            <a:endParaRPr lang="ro-RO" sz="2000" dirty="0">
              <a:latin typeface="Georgia" panose="02040502050405020303" pitchFamily="18" charset="0"/>
            </a:endParaRPr>
          </a:p>
          <a:p>
            <a:pPr algn="just"/>
            <a:endParaRPr lang="ro-RO" sz="2000" dirty="0"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ro-RO" sz="2000" b="1" dirty="0" err="1">
                <a:solidFill>
                  <a:srgbClr val="7030A0"/>
                </a:solidFill>
                <a:latin typeface="Georgia" panose="02040502050405020303" pitchFamily="18" charset="0"/>
              </a:rPr>
              <a:t>Shaping</a:t>
            </a:r>
            <a:r>
              <a:rPr lang="ro-RO" sz="2000" dirty="0">
                <a:latin typeface="Georgia" panose="02040502050405020303" pitchFamily="18" charset="0"/>
              </a:rPr>
              <a:t>- întărirea răspunsurilor care aproximează rezultatul dorit</a:t>
            </a:r>
            <a:endParaRPr 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0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0853" y="1760561"/>
            <a:ext cx="10058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ro-RO" altLang="en-US" sz="2400" dirty="0">
                <a:latin typeface="Georgia" panose="02040502050405020303" pitchFamily="18" charset="0"/>
              </a:rPr>
              <a:t>Î</a:t>
            </a:r>
            <a:r>
              <a:rPr lang="en-US" altLang="en-US" sz="2400" dirty="0">
                <a:latin typeface="Georgia" panose="02040502050405020303" pitchFamily="18" charset="0"/>
              </a:rPr>
              <a:t>n general, </a:t>
            </a:r>
            <a:r>
              <a:rPr lang="en-US" altLang="en-US" sz="2400" dirty="0" err="1">
                <a:latin typeface="Georgia" panose="02040502050405020303" pitchFamily="18" charset="0"/>
              </a:rPr>
              <a:t>comportamentul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nostru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este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influen</a:t>
            </a:r>
            <a:r>
              <a:rPr lang="ro-RO" altLang="en-US" sz="2400" dirty="0" err="1">
                <a:latin typeface="Georgia" panose="02040502050405020303" pitchFamily="18" charset="0"/>
              </a:rPr>
              <a:t>ţ</a:t>
            </a:r>
            <a:r>
              <a:rPr lang="en-US" altLang="en-US" sz="2400" dirty="0">
                <a:latin typeface="Georgia" panose="02040502050405020303" pitchFamily="18" charset="0"/>
              </a:rPr>
              <a:t>at de </a:t>
            </a:r>
            <a:r>
              <a:rPr lang="en-US" altLang="en-US" sz="2400" dirty="0" err="1">
                <a:latin typeface="Georgia" panose="02040502050405020303" pitchFamily="18" charset="0"/>
              </a:rPr>
              <a:t>consecintele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acestuia</a:t>
            </a:r>
            <a:r>
              <a:rPr lang="en-US" altLang="en-US" sz="2400" dirty="0">
                <a:latin typeface="Georgia" panose="02040502050405020303" pitchFamily="18" charset="0"/>
              </a:rPr>
              <a:t>:</a:t>
            </a:r>
            <a:endParaRPr lang="ro-RO" altLang="en-US" sz="2400" dirty="0">
              <a:latin typeface="Georgia" panose="02040502050405020303" pitchFamily="18" charset="0"/>
            </a:endParaRPr>
          </a:p>
          <a:p>
            <a:pPr algn="just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ro-RO" altLang="en-US" sz="2400" dirty="0">
                <a:latin typeface="Georgia" panose="02040502050405020303" pitchFamily="18" charset="0"/>
              </a:rPr>
              <a:t>- </a:t>
            </a:r>
            <a:r>
              <a:rPr lang="en-US" altLang="en-US" sz="2400" dirty="0" err="1">
                <a:latin typeface="Georgia" panose="02040502050405020303" pitchFamily="18" charset="0"/>
              </a:rPr>
              <a:t>dac</a:t>
            </a:r>
            <a:r>
              <a:rPr lang="ro-RO" altLang="en-US" sz="2400" dirty="0">
                <a:latin typeface="Georgia" panose="02040502050405020303" pitchFamily="18" charset="0"/>
              </a:rPr>
              <a:t>ă</a:t>
            </a:r>
            <a:r>
              <a:rPr lang="en-US" altLang="en-US" sz="2400" dirty="0">
                <a:latin typeface="Georgia" panose="02040502050405020303" pitchFamily="18" charset="0"/>
              </a:rPr>
              <a:t> un </a:t>
            </a:r>
            <a:r>
              <a:rPr lang="en-US" altLang="en-US" sz="2400" dirty="0" err="1">
                <a:latin typeface="Georgia" panose="02040502050405020303" pitchFamily="18" charset="0"/>
              </a:rPr>
              <a:t>anumit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comportament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ro-RO" altLang="en-US" sz="2400" dirty="0">
                <a:latin typeface="Georgia" panose="02040502050405020303" pitchFamily="18" charset="0"/>
              </a:rPr>
              <a:t>are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consecin</a:t>
            </a:r>
            <a:r>
              <a:rPr lang="ro-RO" altLang="en-US" sz="2400" dirty="0" err="1">
                <a:latin typeface="Georgia" panose="02040502050405020303" pitchFamily="18" charset="0"/>
              </a:rPr>
              <a:t>ţ</a:t>
            </a:r>
            <a:r>
              <a:rPr lang="en-US" altLang="en-US" sz="2400" dirty="0">
                <a:latin typeface="Georgia" panose="02040502050405020303" pitchFamily="18" charset="0"/>
              </a:rPr>
              <a:t>e </a:t>
            </a:r>
            <a:r>
              <a:rPr lang="en-US" altLang="en-US" sz="2400" dirty="0" err="1">
                <a:latin typeface="Georgia" panose="02040502050405020303" pitchFamily="18" charset="0"/>
              </a:rPr>
              <a:t>pl</a:t>
            </a:r>
            <a:r>
              <a:rPr lang="ro-RO" altLang="en-US" sz="2400" dirty="0">
                <a:latin typeface="Georgia" panose="02040502050405020303" pitchFamily="18" charset="0"/>
              </a:rPr>
              <a:t>ă</a:t>
            </a:r>
            <a:r>
              <a:rPr lang="en-US" altLang="en-US" sz="2400" dirty="0">
                <a:latin typeface="Georgia" panose="02040502050405020303" pitchFamily="18" charset="0"/>
              </a:rPr>
              <a:t>cute </a:t>
            </a:r>
            <a:r>
              <a:rPr lang="en-US" altLang="en-US" sz="2400" dirty="0" err="1">
                <a:latin typeface="Georgia" panose="02040502050405020303" pitchFamily="18" charset="0"/>
              </a:rPr>
              <a:t>sau</a:t>
            </a:r>
            <a:r>
              <a:rPr lang="en-US" altLang="en-US" sz="2400" dirty="0">
                <a:latin typeface="Georgia" panose="02040502050405020303" pitchFamily="18" charset="0"/>
              </a:rPr>
              <a:t> benefice </a:t>
            </a:r>
            <a:r>
              <a:rPr lang="en-US" altLang="en-US" sz="2400" dirty="0" err="1">
                <a:latin typeface="Georgia" panose="02040502050405020303" pitchFamily="18" charset="0"/>
              </a:rPr>
              <a:t>pentru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noi</a:t>
            </a:r>
            <a:r>
              <a:rPr lang="en-US" altLang="en-US" sz="2400" dirty="0">
                <a:latin typeface="Georgia" panose="02040502050405020303" pitchFamily="18" charset="0"/>
              </a:rPr>
              <a:t>, </a:t>
            </a:r>
            <a:r>
              <a:rPr lang="en-US" altLang="en-US" sz="2400" dirty="0" err="1">
                <a:latin typeface="Georgia" panose="02040502050405020303" pitchFamily="18" charset="0"/>
              </a:rPr>
              <a:t>vom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avea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tendin</a:t>
            </a:r>
            <a:r>
              <a:rPr lang="ro-RO" altLang="en-US" sz="2400" dirty="0" err="1">
                <a:latin typeface="Georgia" panose="02040502050405020303" pitchFamily="18" charset="0"/>
              </a:rPr>
              <a:t>ţ</a:t>
            </a:r>
            <a:r>
              <a:rPr lang="en-US" altLang="en-US" sz="2400" dirty="0">
                <a:latin typeface="Georgia" panose="02040502050405020303" pitchFamily="18" charset="0"/>
              </a:rPr>
              <a:t>a de a </a:t>
            </a:r>
            <a:r>
              <a:rPr lang="en-US" altLang="en-US" sz="2400" dirty="0" err="1">
                <a:latin typeface="Georgia" panose="02040502050405020303" pitchFamily="18" charset="0"/>
              </a:rPr>
              <a:t>repeta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acel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comportament</a:t>
            </a:r>
            <a:r>
              <a:rPr lang="ro-RO" altLang="en-US" sz="2400" dirty="0">
                <a:latin typeface="Georgia" panose="02040502050405020303" pitchFamily="18" charset="0"/>
              </a:rPr>
              <a:t> - </a:t>
            </a:r>
            <a:r>
              <a:rPr lang="ro-RO" altLang="en-US" sz="2400" b="1" u="sng" dirty="0">
                <a:latin typeface="Georgia" panose="02040502050405020303" pitchFamily="18" charset="0"/>
              </a:rPr>
              <a:t>întăriri</a:t>
            </a:r>
          </a:p>
          <a:p>
            <a:pPr algn="just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ro-RO" altLang="en-US" sz="2400" dirty="0">
                <a:latin typeface="Georgia" panose="02040502050405020303" pitchFamily="18" charset="0"/>
              </a:rPr>
              <a:t>d</a:t>
            </a:r>
            <a:r>
              <a:rPr lang="en-US" altLang="en-US" sz="2400" dirty="0">
                <a:latin typeface="Georgia" panose="02040502050405020303" pitchFamily="18" charset="0"/>
              </a:rPr>
              <a:t>ac</a:t>
            </a:r>
            <a:r>
              <a:rPr lang="ro-RO" altLang="en-US" sz="2400" dirty="0">
                <a:latin typeface="Georgia" panose="02040502050405020303" pitchFamily="18" charset="0"/>
              </a:rPr>
              <a:t>ă</a:t>
            </a:r>
            <a:r>
              <a:rPr lang="en-US" altLang="en-US" sz="2400" dirty="0">
                <a:latin typeface="Georgia" panose="02040502050405020303" pitchFamily="18" charset="0"/>
              </a:rPr>
              <a:t> are </a:t>
            </a:r>
            <a:r>
              <a:rPr lang="en-US" altLang="en-US" sz="2400" dirty="0" err="1">
                <a:latin typeface="Georgia" panose="02040502050405020303" pitchFamily="18" charset="0"/>
              </a:rPr>
              <a:t>consecin</a:t>
            </a:r>
            <a:r>
              <a:rPr lang="ro-RO" altLang="en-US" sz="2400" dirty="0" err="1">
                <a:latin typeface="Georgia" panose="02040502050405020303" pitchFamily="18" charset="0"/>
              </a:rPr>
              <a:t>ţ</a:t>
            </a:r>
            <a:r>
              <a:rPr lang="en-US" altLang="en-US" sz="2400" dirty="0">
                <a:latin typeface="Georgia" panose="02040502050405020303" pitchFamily="18" charset="0"/>
              </a:rPr>
              <a:t>e negative, </a:t>
            </a:r>
            <a:r>
              <a:rPr lang="en-US" altLang="en-US" sz="2400" dirty="0" err="1">
                <a:latin typeface="Georgia" panose="02040502050405020303" pitchFamily="18" charset="0"/>
              </a:rPr>
              <a:t>nepl</a:t>
            </a:r>
            <a:r>
              <a:rPr lang="ro-RO" altLang="en-US" sz="2400" dirty="0">
                <a:latin typeface="Georgia" panose="02040502050405020303" pitchFamily="18" charset="0"/>
              </a:rPr>
              <a:t>ă</a:t>
            </a:r>
            <a:r>
              <a:rPr lang="en-US" altLang="en-US" sz="2400" dirty="0">
                <a:latin typeface="Georgia" panose="02040502050405020303" pitchFamily="18" charset="0"/>
              </a:rPr>
              <a:t>cute, </a:t>
            </a:r>
            <a:r>
              <a:rPr lang="en-US" altLang="en-US" sz="2400" dirty="0" err="1">
                <a:latin typeface="Georgia" panose="02040502050405020303" pitchFamily="18" charset="0"/>
              </a:rPr>
              <a:t>frecven</a:t>
            </a:r>
            <a:r>
              <a:rPr lang="ro-RO" altLang="en-US" sz="2400" dirty="0" err="1">
                <a:latin typeface="Georgia" panose="02040502050405020303" pitchFamily="18" charset="0"/>
              </a:rPr>
              <a:t>ţ</a:t>
            </a:r>
            <a:r>
              <a:rPr lang="en-US" altLang="en-US" sz="2400" dirty="0">
                <a:latin typeface="Georgia" panose="02040502050405020303" pitchFamily="18" charset="0"/>
              </a:rPr>
              <a:t>a </a:t>
            </a:r>
            <a:r>
              <a:rPr lang="en-US" altLang="en-US" sz="2400" dirty="0" err="1">
                <a:latin typeface="Georgia" panose="02040502050405020303" pitchFamily="18" charset="0"/>
              </a:rPr>
              <a:t>comportamentului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respectiv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va</a:t>
            </a:r>
            <a:r>
              <a:rPr lang="en-US" altLang="en-US" sz="2400" dirty="0">
                <a:latin typeface="Georgia" panose="02040502050405020303" pitchFamily="18" charset="0"/>
              </a:rPr>
              <a:t> </a:t>
            </a:r>
            <a:r>
              <a:rPr lang="en-US" altLang="en-US" sz="2400" dirty="0" err="1">
                <a:latin typeface="Georgia" panose="02040502050405020303" pitchFamily="18" charset="0"/>
              </a:rPr>
              <a:t>sc</a:t>
            </a:r>
            <a:r>
              <a:rPr lang="ro-RO" altLang="en-US" sz="2400" dirty="0">
                <a:latin typeface="Georgia" panose="02040502050405020303" pitchFamily="18" charset="0"/>
              </a:rPr>
              <a:t>ă</a:t>
            </a:r>
            <a:r>
              <a:rPr lang="en-US" altLang="en-US" sz="2400" dirty="0" err="1">
                <a:latin typeface="Georgia" panose="02040502050405020303" pitchFamily="18" charset="0"/>
              </a:rPr>
              <a:t>dea</a:t>
            </a:r>
            <a:r>
              <a:rPr lang="ro-RO" altLang="en-US" sz="2400" dirty="0">
                <a:latin typeface="Georgia" panose="02040502050405020303" pitchFamily="18" charset="0"/>
              </a:rPr>
              <a:t> – </a:t>
            </a:r>
            <a:r>
              <a:rPr lang="ro-RO" altLang="en-US" sz="2400" b="1" u="sng" dirty="0">
                <a:latin typeface="Georgia" panose="02040502050405020303" pitchFamily="18" charset="0"/>
              </a:rPr>
              <a:t>pedepse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1097280" y="614150"/>
            <a:ext cx="10058400" cy="696036"/>
          </a:xfrm>
          <a:solidFill>
            <a:srgbClr val="FF7C80"/>
          </a:solidFill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br>
              <a:rPr lang="ro-RO" sz="4000" dirty="0"/>
            </a:br>
            <a:br>
              <a:rPr lang="ro-RO" sz="4000" dirty="0"/>
            </a:br>
            <a:r>
              <a:rPr lang="ro-RO" sz="4000" b="1" dirty="0" err="1">
                <a:latin typeface="Georgia" panose="02040502050405020303" pitchFamily="18" charset="0"/>
              </a:rPr>
              <a:t>Condiţionarea</a:t>
            </a:r>
            <a:r>
              <a:rPr lang="ro-RO" sz="4000" b="1" dirty="0">
                <a:latin typeface="Georgia" panose="02040502050405020303" pitchFamily="18" charset="0"/>
              </a:rPr>
              <a:t> operantă</a:t>
            </a:r>
            <a:endParaRPr lang="en-US" sz="4000" b="1" dirty="0">
              <a:latin typeface="Georgia" panose="020405020504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280" y="4612945"/>
            <a:ext cx="10058400" cy="1384995"/>
          </a:xfrm>
          <a:prstGeom prst="rect">
            <a:avLst/>
          </a:prstGeom>
          <a:solidFill>
            <a:srgbClr val="CC99FF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ro-RO" altLang="en-US" sz="2400" b="1" dirty="0">
                <a:latin typeface="Georgia" panose="02040502050405020303" pitchFamily="18" charset="0"/>
              </a:rPr>
              <a:t>Condiționarea clasică= învățarea relației dintre evenimente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ro-RO" altLang="en-US" sz="2400" b="1" dirty="0">
                <a:latin typeface="Georgia" panose="02040502050405020303" pitchFamily="18" charset="0"/>
              </a:rPr>
              <a:t>Condiționarea operantă/ instrumentală= învățarea relației dintre răspunsuri și efectele acestora</a:t>
            </a:r>
            <a:endParaRPr lang="en-US" altLang="en-US" sz="2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71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0853" y="1760561"/>
            <a:ext cx="1005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ro-RO" altLang="en-US" sz="2400" b="1" dirty="0">
                <a:latin typeface="Georgia" panose="02040502050405020303" pitchFamily="18" charset="0"/>
              </a:rPr>
              <a:t>Rată fixă</a:t>
            </a:r>
            <a:r>
              <a:rPr lang="ro-RO" altLang="en-US" sz="2400" dirty="0">
                <a:latin typeface="Georgia" panose="02040502050405020303" pitchFamily="18" charset="0"/>
              </a:rPr>
              <a:t>- întărirea se oferă după un număr fix de răspunsuri</a:t>
            </a:r>
          </a:p>
          <a:p>
            <a:pPr marL="342900" indent="-342900" algn="just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ro-RO" altLang="en-US" sz="2400" b="1" dirty="0">
                <a:latin typeface="Georgia" panose="02040502050405020303" pitchFamily="18" charset="0"/>
              </a:rPr>
              <a:t>Rată variabilă</a:t>
            </a:r>
            <a:r>
              <a:rPr lang="ro-RO" altLang="en-US" sz="2400" dirty="0">
                <a:latin typeface="Georgia" panose="02040502050405020303" pitchFamily="18" charset="0"/>
              </a:rPr>
              <a:t>- întărirea se oferă după un anumit număr de răspunsuri care variază impredictibil</a:t>
            </a:r>
          </a:p>
          <a:p>
            <a:pPr marL="342900" indent="-342900" algn="just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ro-RO" altLang="en-US" sz="2400" b="1" dirty="0">
                <a:latin typeface="Georgia" panose="02040502050405020303" pitchFamily="18" charset="0"/>
              </a:rPr>
              <a:t>Interval fix</a:t>
            </a:r>
            <a:r>
              <a:rPr lang="ro-RO" altLang="en-US" sz="2400" dirty="0">
                <a:latin typeface="Georgia" panose="02040502050405020303" pitchFamily="18" charset="0"/>
              </a:rPr>
              <a:t>- întărirea se oferă după un anumit timp </a:t>
            </a:r>
          </a:p>
          <a:p>
            <a:pPr marL="342900" indent="-342900" algn="just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ro-RO" altLang="en-US" sz="2400" b="1" dirty="0">
                <a:latin typeface="Georgia" panose="02040502050405020303" pitchFamily="18" charset="0"/>
              </a:rPr>
              <a:t>Interval variabil</a:t>
            </a:r>
            <a:r>
              <a:rPr lang="ro-RO" altLang="en-US" sz="2400" dirty="0">
                <a:latin typeface="Georgia" panose="02040502050405020303" pitchFamily="18" charset="0"/>
              </a:rPr>
              <a:t>- întărirea se oferă după un anumit timp, interval de timp care variază impredictibil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1097280" y="614150"/>
            <a:ext cx="10058400" cy="696036"/>
          </a:xfrm>
          <a:solidFill>
            <a:srgbClr val="FF7C80"/>
          </a:solidFill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br>
              <a:rPr lang="ro-RO" sz="4000" dirty="0"/>
            </a:br>
            <a:br>
              <a:rPr lang="ro-RO" sz="4000" dirty="0"/>
            </a:br>
            <a:r>
              <a:rPr lang="ro-RO" sz="4000" b="1" dirty="0">
                <a:latin typeface="Georgia" panose="02040502050405020303" pitchFamily="18" charset="0"/>
              </a:rPr>
              <a:t>Programe de întăriri</a:t>
            </a:r>
            <a:endParaRPr lang="en-US" sz="4000" b="1" dirty="0">
              <a:latin typeface="Georgia" panose="020405020504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7280" y="4622883"/>
            <a:ext cx="10058400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ro-RO" altLang="en-US" sz="2400" dirty="0">
                <a:latin typeface="Georgia" panose="02040502050405020303" pitchFamily="18" charset="0"/>
              </a:rPr>
              <a:t>O dată ce un comportament este stabilit, acesta poate fi menținut prin întăriri oferite doar uneori, nu de fiecare dată când apare. Stingerea unui comportament menținut prin </a:t>
            </a:r>
            <a:r>
              <a:rPr lang="ro-RO" altLang="en-US" sz="2400" b="1" dirty="0">
                <a:latin typeface="Georgia" panose="02040502050405020303" pitchFamily="18" charset="0"/>
              </a:rPr>
              <a:t>întăriri parțiale </a:t>
            </a:r>
            <a:r>
              <a:rPr lang="ro-RO" altLang="en-US" sz="2400" dirty="0">
                <a:latin typeface="Georgia" panose="02040502050405020303" pitchFamily="18" charset="0"/>
              </a:rPr>
              <a:t>este mai lentă decât în cazul unui comportament menținut prin </a:t>
            </a:r>
            <a:r>
              <a:rPr lang="ro-RO" altLang="en-US" sz="2400" b="1" dirty="0">
                <a:latin typeface="Georgia" panose="02040502050405020303" pitchFamily="18" charset="0"/>
              </a:rPr>
              <a:t>întăriri continue</a:t>
            </a:r>
            <a:r>
              <a:rPr lang="ro-RO" altLang="en-US" sz="2400" dirty="0">
                <a:latin typeface="Georgia" panose="02040502050405020303" pitchFamily="18" charset="0"/>
              </a:rPr>
              <a:t>.</a:t>
            </a:r>
            <a:endParaRPr lang="en-US" alt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982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764274"/>
            <a:ext cx="7186911" cy="727426"/>
          </a:xfrm>
          <a:solidFill>
            <a:srgbClr val="FF7C80"/>
          </a:solidFill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ro-RO" sz="4400" b="1" dirty="0" err="1">
                <a:latin typeface="Georgia" panose="02040502050405020303" pitchFamily="18" charset="0"/>
              </a:rPr>
              <a:t>Condiţionarea</a:t>
            </a:r>
            <a:r>
              <a:rPr lang="ro-RO" sz="4400" b="1" dirty="0">
                <a:latin typeface="Georgia" panose="02040502050405020303" pitchFamily="18" charset="0"/>
              </a:rPr>
              <a:t> </a:t>
            </a:r>
            <a:r>
              <a:rPr lang="ro-RO" sz="4400" b="1" dirty="0" err="1">
                <a:latin typeface="Georgia" panose="02040502050405020303" pitchFamily="18" charset="0"/>
              </a:rPr>
              <a:t>aversivă</a:t>
            </a:r>
            <a:endParaRPr lang="en-US" sz="4400" b="1" dirty="0">
              <a:latin typeface="Georgia" panose="02040502050405020303" pitchFamily="18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722" y="2074459"/>
            <a:ext cx="6888025" cy="3756713"/>
          </a:xfrm>
        </p:spPr>
        <p:txBody>
          <a:bodyPr>
            <a:noAutofit/>
          </a:bodyPr>
          <a:lstStyle/>
          <a:p>
            <a:pPr marL="0" indent="0" algn="just" eaLnBrk="1" hangingPunct="1">
              <a:buNone/>
              <a:defRPr/>
            </a:pPr>
            <a:r>
              <a:rPr lang="ro-RO" sz="2400" dirty="0">
                <a:latin typeface="Georgia" panose="02040502050405020303" pitchFamily="18" charset="0"/>
              </a:rPr>
              <a:t>Se </a:t>
            </a:r>
            <a:r>
              <a:rPr lang="ro-RO" sz="2400" dirty="0" err="1">
                <a:latin typeface="Georgia" panose="02040502050405020303" pitchFamily="18" charset="0"/>
              </a:rPr>
              <a:t>foloseşte</a:t>
            </a:r>
            <a:r>
              <a:rPr lang="ro-RO" sz="2400" dirty="0">
                <a:latin typeface="Georgia" panose="02040502050405020303" pitchFamily="18" charset="0"/>
              </a:rPr>
              <a:t> un stimul </a:t>
            </a:r>
            <a:r>
              <a:rPr lang="ro-RO" sz="2400" dirty="0" err="1">
                <a:latin typeface="Georgia" panose="02040502050405020303" pitchFamily="18" charset="0"/>
              </a:rPr>
              <a:t>aversiv</a:t>
            </a:r>
            <a:r>
              <a:rPr lang="ro-RO" sz="2400" dirty="0">
                <a:latin typeface="Georgia" panose="02040502050405020303" pitchFamily="18" charset="0"/>
              </a:rPr>
              <a:t> (pedeapsă) pentru a elimina un răspuns existent sau pentru a </a:t>
            </a:r>
            <a:r>
              <a:rPr lang="ro-RO" sz="2400" dirty="0" err="1">
                <a:latin typeface="Georgia" panose="02040502050405020303" pitchFamily="18" charset="0"/>
              </a:rPr>
              <a:t>învăţa</a:t>
            </a:r>
            <a:r>
              <a:rPr lang="ro-RO" sz="2400" dirty="0">
                <a:latin typeface="Georgia" panose="02040502050405020303" pitchFamily="18" charset="0"/>
              </a:rPr>
              <a:t> un nou răspuns.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ro-RO" sz="2400" b="1" u="sng" dirty="0">
                <a:latin typeface="Georgia" panose="02040502050405020303" pitchFamily="18" charset="0"/>
              </a:rPr>
              <a:t>Recompensă</a:t>
            </a:r>
            <a:r>
              <a:rPr lang="ro-RO" sz="2400" dirty="0">
                <a:latin typeface="Georgia" panose="02040502050405020303" pitchFamily="18" charset="0"/>
              </a:rPr>
              <a:t> – Continuă să faci ceea ce făceai!</a:t>
            </a:r>
          </a:p>
          <a:p>
            <a:pPr marL="0" indent="19050" eaLnBrk="1" hangingPunct="1">
              <a:buFont typeface="Wingdings" panose="05000000000000000000" pitchFamily="2" charset="2"/>
              <a:buNone/>
              <a:defRPr/>
            </a:pPr>
            <a:r>
              <a:rPr lang="ro-RO" sz="2400" b="1" u="sng" dirty="0">
                <a:latin typeface="Georgia" panose="02040502050405020303" pitchFamily="18" charset="0"/>
              </a:rPr>
              <a:t>Pedeapsă</a:t>
            </a:r>
            <a:r>
              <a:rPr lang="ro-RO" sz="2400" dirty="0">
                <a:latin typeface="Georgia" panose="02040502050405020303" pitchFamily="18" charset="0"/>
              </a:rPr>
              <a:t> – Nu mai face asta! – DAR nu oferă alternativă. – organismul poate avea un răspuns </a:t>
            </a:r>
            <a:r>
              <a:rPr lang="ro-RO" sz="2400" dirty="0" err="1">
                <a:latin typeface="Georgia" panose="02040502050405020303" pitchFamily="18" charset="0"/>
              </a:rPr>
              <a:t>şi</a:t>
            </a:r>
            <a:r>
              <a:rPr lang="ro-RO" sz="2400" dirty="0">
                <a:latin typeface="Georgia" panose="02040502050405020303" pitchFamily="18" charset="0"/>
              </a:rPr>
              <a:t> mai negativ decât înainte – e.g., antipatie, frică de persoana care aplică pedeapsa și de situație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învățarea evitării în anxietate</a:t>
            </a:r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7172" name="Picture 4" descr="The birth, death and resurrection of avoidance: a reconceptualization of a  troubled paradigm | Molecular Psychia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26" y="346904"/>
            <a:ext cx="2981325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30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764274"/>
            <a:ext cx="10107532" cy="727426"/>
          </a:xfrm>
          <a:solidFill>
            <a:srgbClr val="FF7C80"/>
          </a:solidFill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ro-RO" sz="4400" b="1" dirty="0">
                <a:latin typeface="Georgia" panose="02040502050405020303" pitchFamily="18" charset="0"/>
              </a:rPr>
              <a:t>Factori cognitivi</a:t>
            </a:r>
            <a:endParaRPr lang="en-US" sz="4400" b="1" dirty="0">
              <a:latin typeface="Georgia" panose="02040502050405020303" pitchFamily="18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0299" y="2274399"/>
            <a:ext cx="5404513" cy="1678675"/>
          </a:xfrm>
        </p:spPr>
        <p:txBody>
          <a:bodyPr>
            <a:noAutofit/>
          </a:bodyPr>
          <a:lstStyle/>
          <a:p>
            <a:pPr algn="just" eaLnBrk="1" hangingPunct="1"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</a:t>
            </a:r>
            <a:r>
              <a:rPr lang="ro-RO" sz="2400" b="1" dirty="0">
                <a:latin typeface="Georgia" panose="02040502050405020303" pitchFamily="18" charset="0"/>
              </a:rPr>
              <a:t>contingență temporală răspuns- recompensă versus control</a:t>
            </a:r>
          </a:p>
          <a:p>
            <a:pPr algn="just" eaLnBrk="1" hangingPunct="1"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experimentele lui Maier &amp; </a:t>
            </a:r>
            <a:r>
              <a:rPr lang="ro-RO" sz="2400" dirty="0" err="1">
                <a:latin typeface="Georgia" panose="02040502050405020303" pitchFamily="18" charset="0"/>
              </a:rPr>
              <a:t>Seligman</a:t>
            </a:r>
            <a:r>
              <a:rPr lang="ro-RO" sz="2400" dirty="0">
                <a:latin typeface="Georgia" panose="02040502050405020303" pitchFamily="18" charset="0"/>
              </a:rPr>
              <a:t> (1976)- </a:t>
            </a:r>
            <a:r>
              <a:rPr lang="ro-RO" sz="2400" b="1" dirty="0">
                <a:latin typeface="Georgia" panose="02040502050405020303" pitchFamily="18" charset="0"/>
              </a:rPr>
              <a:t>neajutorarea învățată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526" y="4490114"/>
            <a:ext cx="11041039" cy="1754326"/>
          </a:xfrm>
          <a:prstGeom prst="rect">
            <a:avLst/>
          </a:prstGeom>
          <a:solidFill>
            <a:srgbClr val="CC99FF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ro-RO" altLang="en-US" sz="2400" b="1" dirty="0">
                <a:latin typeface="Georgia" panose="02040502050405020303" pitchFamily="18" charset="0"/>
              </a:rPr>
              <a:t>Concluzia lui  Martin </a:t>
            </a:r>
            <a:r>
              <a:rPr lang="ro-RO" altLang="en-US" sz="2400" b="1" dirty="0" err="1">
                <a:latin typeface="Georgia" panose="02040502050405020303" pitchFamily="18" charset="0"/>
              </a:rPr>
              <a:t>Seligman</a:t>
            </a:r>
            <a:r>
              <a:rPr lang="ro-RO" altLang="en-US" sz="2400" dirty="0">
                <a:latin typeface="Georgia" panose="02040502050405020303" pitchFamily="18" charset="0"/>
              </a:rPr>
              <a:t>: Condiționarea operantă/ instrumentală are loc doar atunci când organismul percepe întărirea ca fiind </a:t>
            </a:r>
            <a:r>
              <a:rPr lang="ro-RO" alt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în controlul său</a:t>
            </a:r>
            <a:r>
              <a:rPr lang="ro-RO" altLang="en-US" sz="2400" dirty="0">
                <a:latin typeface="Georgia" panose="02040502050405020303" pitchFamily="18" charset="0"/>
              </a:rPr>
              <a:t>.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ro-RO" altLang="en-US" sz="2400" dirty="0">
                <a:latin typeface="Georgia" panose="02040502050405020303" pitchFamily="18" charset="0"/>
              </a:rPr>
              <a:t>Rezultatele pot fi interpretate și prin prisma </a:t>
            </a:r>
            <a:r>
              <a:rPr lang="ro-RO" altLang="en-US" sz="2400" b="1" dirty="0">
                <a:latin typeface="Georgia" panose="02040502050405020303" pitchFamily="18" charset="0"/>
              </a:rPr>
              <a:t>învățării unei contingențe </a:t>
            </a:r>
            <a:r>
              <a:rPr lang="ro-RO" altLang="en-US" sz="2400" dirty="0">
                <a:latin typeface="Georgia" panose="02040502050405020303" pitchFamily="18" charset="0"/>
              </a:rPr>
              <a:t>între răspuns-întărire (apăsarea pedalei- absența șocului). </a:t>
            </a:r>
            <a:endParaRPr lang="en-US" altLang="en-US" sz="2400" dirty="0">
              <a:latin typeface="Georgia" panose="02040502050405020303" pitchFamily="18" charset="0"/>
            </a:endParaRPr>
          </a:p>
        </p:txBody>
      </p:sp>
      <p:pic>
        <p:nvPicPr>
          <p:cNvPr id="9218" name="Picture 2" descr="https://upload.wikimedia.org/wikipedia/commons/thumb/9/9c/Shuttle_Box_Dog_Orange.png/800px-Shuttle_Box_Dog_Or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15" y="1858948"/>
            <a:ext cx="3724790" cy="250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98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96286" y="423081"/>
            <a:ext cx="10099343" cy="644728"/>
          </a:xfrm>
          <a:prstGeom prst="rect">
            <a:avLst/>
          </a:prstGeom>
          <a:solidFill>
            <a:srgbClr val="FF7C80"/>
          </a:solidFill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altLang="en-US" sz="4400" b="1" dirty="0" err="1">
                <a:latin typeface="Georgia" panose="02040502050405020303" pitchFamily="18" charset="0"/>
              </a:rPr>
              <a:t>Învăţarea</a:t>
            </a:r>
            <a:endParaRPr lang="en-US" altLang="en-US" sz="4400" b="1" dirty="0">
              <a:latin typeface="Georgia" panose="02040502050405020303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60060" y="1447800"/>
            <a:ext cx="9507940" cy="373834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ro-RO" sz="2800" b="1" dirty="0">
                <a:solidFill>
                  <a:srgbClr val="7030A0"/>
                </a:solidFill>
                <a:latin typeface="Georgia" panose="02040502050405020303" pitchFamily="18" charset="0"/>
              </a:rPr>
              <a:t>Definiție</a:t>
            </a:r>
            <a:r>
              <a:rPr lang="ro-RO" sz="2800" b="1" dirty="0">
                <a:solidFill>
                  <a:schemeClr val="tx2"/>
                </a:solidFill>
                <a:latin typeface="Georgia" panose="02040502050405020303" pitchFamily="18" charset="0"/>
              </a:rPr>
              <a:t>: schimbare relativ permanentă a comportamentului determinată de </a:t>
            </a:r>
            <a:r>
              <a:rPr lang="ro-RO" sz="2800" b="1" dirty="0" err="1">
                <a:solidFill>
                  <a:schemeClr val="tx2"/>
                </a:solidFill>
                <a:latin typeface="Georgia" panose="02040502050405020303" pitchFamily="18" charset="0"/>
              </a:rPr>
              <a:t>experienţă</a:t>
            </a:r>
            <a:endParaRPr lang="ro-RO" sz="2800" b="1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 algn="just">
              <a:buFont typeface="Calibri" panose="020F0502020204030204" pitchFamily="34" charset="0"/>
              <a:buNone/>
              <a:defRPr/>
            </a:pPr>
            <a:r>
              <a:rPr lang="ro-RO" b="1" dirty="0">
                <a:solidFill>
                  <a:schemeClr val="tx2"/>
                </a:solidFill>
                <a:latin typeface="Georgia" panose="02040502050405020303" pitchFamily="18" charset="0"/>
              </a:rPr>
              <a:t>NU</a:t>
            </a:r>
            <a:r>
              <a:rPr lang="ro-RO" dirty="0">
                <a:solidFill>
                  <a:schemeClr val="tx2"/>
                </a:solidFill>
                <a:latin typeface="Georgia" panose="02040502050405020303" pitchFamily="18" charset="0"/>
              </a:rPr>
              <a:t> sunt incluse aici comportamentele datorate maturizării sau diverselor stări ale organismului (ex. oboseală, stări alterate de conștiință datorate unor substanțe)</a:t>
            </a:r>
          </a:p>
          <a:p>
            <a:pPr marL="609600" indent="-609600" algn="just">
              <a:buFont typeface="Calibri" panose="020F0502020204030204" pitchFamily="34" charset="0"/>
              <a:buNone/>
              <a:defRPr/>
            </a:pPr>
            <a:r>
              <a:rPr lang="ro-RO" b="1" u="sng" dirty="0">
                <a:solidFill>
                  <a:schemeClr val="tx2"/>
                </a:solidFill>
                <a:latin typeface="Georgia" panose="02040502050405020303" pitchFamily="18" charset="0"/>
              </a:rPr>
              <a:t>4 tipuri de </a:t>
            </a:r>
            <a:r>
              <a:rPr lang="ro-RO" b="1" u="sng" dirty="0" err="1">
                <a:solidFill>
                  <a:schemeClr val="tx2"/>
                </a:solidFill>
                <a:latin typeface="Georgia" panose="02040502050405020303" pitchFamily="18" charset="0"/>
              </a:rPr>
              <a:t>învăţare</a:t>
            </a:r>
            <a:r>
              <a:rPr lang="ro-RO" dirty="0">
                <a:solidFill>
                  <a:schemeClr val="tx2"/>
                </a:solidFill>
                <a:latin typeface="Georgia" panose="02040502050405020303" pitchFamily="18" charset="0"/>
              </a:rPr>
              <a:t>:</a:t>
            </a:r>
          </a:p>
          <a:p>
            <a:pPr marL="0" indent="341313" algn="just">
              <a:buFont typeface="Wingdings" panose="05000000000000000000" pitchFamily="2" charset="2"/>
              <a:buChar char="q"/>
              <a:tabLst>
                <a:tab pos="0" algn="l"/>
              </a:tabLst>
              <a:defRPr/>
            </a:pPr>
            <a:r>
              <a:rPr lang="ro-RO" dirty="0">
                <a:solidFill>
                  <a:schemeClr val="tx2"/>
                </a:solidFill>
                <a:latin typeface="Georgia" panose="02040502050405020303" pitchFamily="18" charset="0"/>
              </a:rPr>
              <a:t>Habituarea</a:t>
            </a:r>
          </a:p>
          <a:p>
            <a:pPr marL="0" indent="341313" algn="just">
              <a:buFont typeface="Wingdings" panose="05000000000000000000" pitchFamily="2" charset="2"/>
              <a:buChar char="q"/>
              <a:tabLst>
                <a:tab pos="0" algn="l"/>
              </a:tabLst>
              <a:defRPr/>
            </a:pPr>
            <a:r>
              <a:rPr lang="ro-RO" dirty="0" err="1">
                <a:solidFill>
                  <a:schemeClr val="tx2"/>
                </a:solidFill>
                <a:latin typeface="Georgia" panose="02040502050405020303" pitchFamily="18" charset="0"/>
              </a:rPr>
              <a:t>Condiţionarea</a:t>
            </a:r>
            <a:r>
              <a:rPr lang="ro-RO" dirty="0">
                <a:solidFill>
                  <a:schemeClr val="tx2"/>
                </a:solidFill>
                <a:latin typeface="Georgia" panose="02040502050405020303" pitchFamily="18" charset="0"/>
              </a:rPr>
              <a:t> clasică</a:t>
            </a:r>
          </a:p>
          <a:p>
            <a:pPr marL="0" indent="341313" algn="just">
              <a:buFont typeface="Wingdings" panose="05000000000000000000" pitchFamily="2" charset="2"/>
              <a:buChar char="q"/>
              <a:tabLst>
                <a:tab pos="0" algn="l"/>
              </a:tabLst>
              <a:defRPr/>
            </a:pPr>
            <a:r>
              <a:rPr lang="ro-RO" dirty="0" err="1">
                <a:solidFill>
                  <a:schemeClr val="tx2"/>
                </a:solidFill>
                <a:latin typeface="Georgia" panose="02040502050405020303" pitchFamily="18" charset="0"/>
              </a:rPr>
              <a:t>Condiţionarea</a:t>
            </a:r>
            <a:r>
              <a:rPr lang="ro-RO" dirty="0">
                <a:solidFill>
                  <a:schemeClr val="tx2"/>
                </a:solidFill>
                <a:latin typeface="Georgia" panose="02040502050405020303" pitchFamily="18" charset="0"/>
              </a:rPr>
              <a:t> operantă</a:t>
            </a:r>
          </a:p>
          <a:p>
            <a:pPr marL="0" indent="341313" algn="just">
              <a:buFont typeface="Wingdings" panose="05000000000000000000" pitchFamily="2" charset="2"/>
              <a:buChar char="q"/>
              <a:tabLst>
                <a:tab pos="0" algn="l"/>
              </a:tabLst>
              <a:defRPr/>
            </a:pPr>
            <a:r>
              <a:rPr lang="ro-RO" dirty="0" err="1">
                <a:solidFill>
                  <a:schemeClr val="tx2"/>
                </a:solidFill>
                <a:latin typeface="Georgia" panose="02040502050405020303" pitchFamily="18" charset="0"/>
              </a:rPr>
              <a:t>Învăţarea</a:t>
            </a:r>
            <a:r>
              <a:rPr lang="ro-RO" dirty="0">
                <a:solidFill>
                  <a:schemeClr val="tx2"/>
                </a:solidFill>
                <a:latin typeface="Georgia" panose="02040502050405020303" pitchFamily="18" charset="0"/>
              </a:rPr>
              <a:t> complexă</a:t>
            </a: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35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764274"/>
            <a:ext cx="10107532" cy="727426"/>
          </a:xfrm>
          <a:solidFill>
            <a:srgbClr val="FF7C80"/>
          </a:solidFill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ro-RO" sz="4400" b="1" dirty="0">
                <a:latin typeface="Georgia" panose="02040502050405020303" pitchFamily="18" charset="0"/>
              </a:rPr>
              <a:t>Constrângeri biologice</a:t>
            </a:r>
            <a:endParaRPr lang="en-US" sz="4400" b="1" dirty="0">
              <a:latin typeface="Georgia" panose="02040502050405020303" pitchFamily="18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7281" y="2274399"/>
            <a:ext cx="10107532" cy="1678675"/>
          </a:xfrm>
        </p:spPr>
        <p:txBody>
          <a:bodyPr>
            <a:noAutofit/>
          </a:bodyPr>
          <a:lstStyle/>
          <a:p>
            <a:pPr algn="just" eaLnBrk="1" hangingPunct="1"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uneori animalele învățau un comportament mai apropiat de tendințele lor înnăscute (ex. </a:t>
            </a:r>
            <a:r>
              <a:rPr lang="ro-RO" sz="2400" dirty="0" err="1">
                <a:latin typeface="Georgia" panose="02040502050405020303" pitchFamily="18" charset="0"/>
              </a:rPr>
              <a:t>raconii</a:t>
            </a:r>
            <a:r>
              <a:rPr lang="ro-RO" sz="2400" dirty="0">
                <a:latin typeface="Georgia" panose="02040502050405020303" pitchFamily="18" charset="0"/>
              </a:rPr>
              <a:t> și monedele, porumbeii care învață mai repede să dea cu ciocul în ceva pentru a obține mâncare, decât să dea din aripi)</a:t>
            </a:r>
          </a:p>
          <a:p>
            <a:pPr marL="0" indent="0" algn="just" eaLnBrk="1" hangingPunct="1">
              <a:buNone/>
              <a:defRPr/>
            </a:pPr>
            <a:endParaRPr lang="en-US" sz="2400" b="1" dirty="0">
              <a:latin typeface="Georgia" panose="02040502050405020303" pitchFamily="18" charset="0"/>
            </a:endParaRPr>
          </a:p>
        </p:txBody>
      </p:sp>
      <p:pic>
        <p:nvPicPr>
          <p:cNvPr id="10242" name="Picture 2" descr="You Get What You Pay For: More on Shaping Behavior | Aubrey Daniels  Internatio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52" y="3470445"/>
            <a:ext cx="3116571" cy="253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53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sihologia Si Stiintele Cogni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20" y="366314"/>
            <a:ext cx="7588156" cy="58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83439" y="590034"/>
            <a:ext cx="4421874" cy="541686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>
                <a:latin typeface="Georgia" panose="02040502050405020303" pitchFamily="18" charset="0"/>
              </a:rPr>
              <a:t>Rezumat idei behaviorism</a:t>
            </a:r>
          </a:p>
          <a:p>
            <a:pPr algn="ctr"/>
            <a:endParaRPr lang="ro-RO" sz="2400" b="1" dirty="0">
              <a:latin typeface="Georgia" panose="02040502050405020303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o-RO" sz="2000" dirty="0">
                <a:latin typeface="Georgia" panose="02040502050405020303" pitchFamily="18" charset="0"/>
              </a:rPr>
              <a:t>Pentru a prezice comportamentul uman sau chiar a-l controla avem nevoie să cunoaștem doar situația la care persoana reacționează</a:t>
            </a:r>
          </a:p>
          <a:p>
            <a:pPr algn="just"/>
            <a:endParaRPr lang="ro-RO" sz="2000" dirty="0">
              <a:latin typeface="Georgia" panose="02040502050405020303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o-RO" sz="2000" dirty="0">
                <a:latin typeface="Georgia" panose="02040502050405020303" pitchFamily="18" charset="0"/>
              </a:rPr>
              <a:t>Pentru a studia mecanismele învățării este suficient să studiem animale simple</a:t>
            </a:r>
          </a:p>
          <a:p>
            <a:pPr algn="just"/>
            <a:endParaRPr lang="ro-RO" sz="2000" dirty="0">
              <a:latin typeface="Georgia" panose="02040502050405020303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o-RO" sz="2000" dirty="0">
                <a:latin typeface="Georgia" panose="02040502050405020303" pitchFamily="18" charset="0"/>
              </a:rPr>
              <a:t>Învățarea rezultă doar din experiență (relația S-R și consecințele R), nu este nevoie să studiem sau să presupunem ”procese mentale superioare”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5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056336" y="1665026"/>
            <a:ext cx="10107532" cy="727426"/>
          </a:xfrm>
          <a:prstGeom prst="rect">
            <a:avLst/>
          </a:prstGeom>
          <a:solidFill>
            <a:srgbClr val="FF7C80"/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o-RO" sz="4400" b="1" dirty="0">
                <a:latin typeface="Georgia" panose="02040502050405020303" pitchFamily="18" charset="0"/>
              </a:rPr>
              <a:t>COGNITIVISM</a:t>
            </a:r>
            <a:endParaRPr lang="en-US" sz="4400" b="1" dirty="0">
              <a:latin typeface="Georgia" panose="02040502050405020303" pitchFamily="18" charset="0"/>
            </a:endParaRPr>
          </a:p>
        </p:txBody>
      </p:sp>
      <p:pic>
        <p:nvPicPr>
          <p:cNvPr id="6146" name="Picture 2" descr="Mechanism of human thinking it is depicted Vector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0"/>
          <a:stretch/>
        </p:blipFill>
        <p:spPr bwMode="auto">
          <a:xfrm>
            <a:off x="3816542" y="2392452"/>
            <a:ext cx="4587120" cy="43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81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764274"/>
            <a:ext cx="10107532" cy="727426"/>
          </a:xfrm>
          <a:solidFill>
            <a:srgbClr val="FF7C80"/>
          </a:solidFill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ro-RO" sz="4400" b="1" dirty="0">
                <a:latin typeface="Georgia" panose="02040502050405020303" pitchFamily="18" charset="0"/>
              </a:rPr>
              <a:t>Experimentele lui Edward C. </a:t>
            </a:r>
            <a:r>
              <a:rPr lang="ro-RO" sz="4400" b="1" dirty="0" err="1">
                <a:latin typeface="Georgia" panose="02040502050405020303" pitchFamily="18" charset="0"/>
              </a:rPr>
              <a:t>Tolman</a:t>
            </a:r>
            <a:endParaRPr lang="en-US" sz="4400" b="1" dirty="0">
              <a:latin typeface="Georgia" panose="02040502050405020303" pitchFamily="18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7280" y="1974316"/>
            <a:ext cx="10107532" cy="1410497"/>
          </a:xfrm>
        </p:spPr>
        <p:txBody>
          <a:bodyPr>
            <a:noAutofit/>
          </a:bodyPr>
          <a:lstStyle/>
          <a:p>
            <a:pPr algn="just" eaLnBrk="1" hangingPunct="1"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 anii 30</a:t>
            </a:r>
          </a:p>
          <a:p>
            <a:pPr algn="just" eaLnBrk="1" hangingPunct="1"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</a:t>
            </a:r>
            <a:r>
              <a:rPr lang="ro-RO" sz="2400" b="1" dirty="0">
                <a:latin typeface="Georgia" panose="02040502050405020303" pitchFamily="18" charset="0"/>
              </a:rPr>
              <a:t>învățarea latentă</a:t>
            </a:r>
            <a:r>
              <a:rPr lang="ro-RO" sz="2400" dirty="0">
                <a:latin typeface="Georgia" panose="02040502050405020303" pitchFamily="18" charset="0"/>
              </a:rPr>
              <a:t>- animalele învață fără să prezinte o modificare corespunzătoare a comportamentului</a:t>
            </a:r>
          </a:p>
          <a:p>
            <a:pPr marL="0" indent="0" algn="just" eaLnBrk="1" hangingPunct="1">
              <a:buNone/>
              <a:defRPr/>
            </a:pPr>
            <a:endParaRPr lang="ro-RO" sz="2400" dirty="0">
              <a:latin typeface="Georgia" panose="02040502050405020303" pitchFamily="18" charset="0"/>
            </a:endParaRPr>
          </a:p>
          <a:p>
            <a:pPr marL="0" indent="0" algn="just" eaLnBrk="1" hangingPunct="1">
              <a:buNone/>
              <a:defRPr/>
            </a:pPr>
            <a:endParaRPr lang="en-US" sz="2400" b="1" dirty="0">
              <a:latin typeface="Georgia" panose="020405020504050203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7280" y="3446927"/>
            <a:ext cx="10107532" cy="1200329"/>
          </a:xfrm>
          <a:prstGeom prst="rect">
            <a:avLst/>
          </a:prstGeom>
          <a:solidFill>
            <a:srgbClr val="CC99FF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o-RO" sz="2400" b="1" dirty="0">
                <a:latin typeface="Georgia" panose="02040502050405020303" pitchFamily="18" charset="0"/>
              </a:rPr>
              <a:t>Concluzia lui </a:t>
            </a:r>
            <a:r>
              <a:rPr lang="ro-RO" sz="2400" b="1" dirty="0" err="1">
                <a:latin typeface="Georgia" panose="02040502050405020303" pitchFamily="18" charset="0"/>
              </a:rPr>
              <a:t>Tolman</a:t>
            </a:r>
            <a:r>
              <a:rPr lang="ro-RO" sz="2400" dirty="0">
                <a:latin typeface="Georgia" panose="02040502050405020303" pitchFamily="18" charset="0"/>
              </a:rPr>
              <a:t>: șobolanii care parcurg un labirint complex nu învață o secvență de răspunsuri de întoarcere la dreapta sau la stânga, ci își dezvoltă o </a:t>
            </a:r>
            <a:r>
              <a:rPr lang="ro-RO" sz="2400" b="1" dirty="0">
                <a:latin typeface="Georgia" panose="02040502050405020303" pitchFamily="18" charset="0"/>
              </a:rPr>
              <a:t>hartă cognitivă</a:t>
            </a:r>
            <a:r>
              <a:rPr lang="ro-RO" sz="2400" dirty="0">
                <a:latin typeface="Georgia" panose="02040502050405020303" pitchFamily="18" charset="0"/>
              </a:rPr>
              <a:t>, o reprezentare mentală a labirintului.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97280" y="5076293"/>
            <a:ext cx="8824642" cy="11283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</a:t>
            </a:r>
            <a:r>
              <a:rPr lang="ro-RO" sz="2400" b="1" dirty="0">
                <a:latin typeface="Georgia" panose="02040502050405020303" pitchFamily="18" charset="0"/>
              </a:rPr>
              <a:t>Exemplu: </a:t>
            </a:r>
            <a:r>
              <a:rPr lang="ro-RO" sz="2400" dirty="0">
                <a:latin typeface="Georgia" panose="02040502050405020303" pitchFamily="18" charset="0"/>
              </a:rPr>
              <a:t>modificări structurale și funcționale ale creierului taximetriștilor din Londra (hipocamp)- abilitatea sistemului nervos de a se modifica cu experiența (plasticitate neuronală).</a:t>
            </a:r>
          </a:p>
          <a:p>
            <a:pPr marL="0" indent="0" algn="just">
              <a:buFont typeface="Calibri" panose="020F0502020204030204" pitchFamily="34" charset="0"/>
              <a:buNone/>
              <a:defRPr/>
            </a:pPr>
            <a:endParaRPr lang="ro-RO" sz="2400" dirty="0">
              <a:latin typeface="Georgia" panose="02040502050405020303" pitchFamily="18" charset="0"/>
            </a:endParaRPr>
          </a:p>
          <a:p>
            <a:pPr marL="0" indent="0" algn="just">
              <a:buFont typeface="Calibri" panose="020F0502020204030204" pitchFamily="34" charset="0"/>
              <a:buNone/>
              <a:defRPr/>
            </a:pPr>
            <a:endParaRPr lang="en-US" sz="2400" b="1" dirty="0">
              <a:latin typeface="Georgia" panose="02040502050405020303" pitchFamily="18" charset="0"/>
            </a:endParaRPr>
          </a:p>
        </p:txBody>
      </p:sp>
      <p:pic>
        <p:nvPicPr>
          <p:cNvPr id="14344" name="Picture 8" descr="My Supercharged ADHD Race Car Brain - Thriving with ADH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922" y="4953463"/>
            <a:ext cx="2265528" cy="169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793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764274"/>
            <a:ext cx="10107532" cy="727426"/>
          </a:xfrm>
          <a:solidFill>
            <a:srgbClr val="FF7C80"/>
          </a:solidFill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ro-RO" sz="4400" b="1" dirty="0">
                <a:latin typeface="Georgia" panose="02040502050405020303" pitchFamily="18" charset="0"/>
              </a:rPr>
              <a:t>Învățarea prin observație</a:t>
            </a:r>
            <a:endParaRPr lang="en-US" sz="4400" b="1" dirty="0">
              <a:latin typeface="Georgia" panose="02040502050405020303" pitchFamily="18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7281" y="2274399"/>
            <a:ext cx="10107532" cy="3239297"/>
          </a:xfrm>
        </p:spPr>
        <p:txBody>
          <a:bodyPr>
            <a:noAutofit/>
          </a:bodyPr>
          <a:lstStyle/>
          <a:p>
            <a:pPr algn="just" eaLnBrk="1" hangingPunct="1"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oamenii învață multe lucruri fără a fi recompensați imediat pentru comportament</a:t>
            </a:r>
          </a:p>
          <a:p>
            <a:pPr algn="just" eaLnBrk="1" hangingPunct="1">
              <a:buFont typeface="Wingdings" panose="05000000000000000000" pitchFamily="2" charset="2"/>
              <a:buChar char="q"/>
              <a:defRPr/>
            </a:pPr>
            <a:r>
              <a:rPr lang="ro-RO" sz="2400" b="1" dirty="0">
                <a:latin typeface="Georgia" panose="02040502050405020303" pitchFamily="18" charset="0"/>
              </a:rPr>
              <a:t> învățarea prin imitație/observațională/ vicariantă- </a:t>
            </a:r>
            <a:r>
              <a:rPr lang="ro-RO" sz="2400" dirty="0">
                <a:latin typeface="Georgia" panose="02040502050405020303" pitchFamily="18" charset="0"/>
              </a:rPr>
              <a:t>are loc prin intermediul condiționării operante- modelele de informează despre consecințele comportamentelor lor; persoana care imită un model se așteaptă să primească întăriri exact ca și acesta</a:t>
            </a:r>
          </a:p>
          <a:p>
            <a:pPr algn="just" eaLnBrk="1" hangingPunct="1"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importanța </a:t>
            </a:r>
            <a:r>
              <a:rPr lang="ro-RO" sz="2400" b="1" dirty="0">
                <a:latin typeface="Georgia" panose="02040502050405020303" pitchFamily="18" charset="0"/>
              </a:rPr>
              <a:t>auto-eficacității</a:t>
            </a:r>
            <a:r>
              <a:rPr lang="ro-RO" sz="2400" dirty="0">
                <a:latin typeface="Georgia" panose="02040502050405020303" pitchFamily="18" charset="0"/>
              </a:rPr>
              <a:t>- convingerea persoanei în propria eficiență- pentru învățarea complexă sau socială.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908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Key Study: Bandura&amp;#39;s Bobo Doll (1963) | IB Psych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56237"/>
            <a:ext cx="6613714" cy="375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764274"/>
            <a:ext cx="10107532" cy="727426"/>
          </a:xfrm>
          <a:solidFill>
            <a:srgbClr val="FF7C80"/>
          </a:solidFill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ro-RO" sz="3600" b="1" dirty="0">
                <a:latin typeface="Georgia" panose="02040502050405020303" pitchFamily="18" charset="0"/>
              </a:rPr>
              <a:t>Experimentul </a:t>
            </a:r>
            <a:r>
              <a:rPr lang="ro-RO" sz="3600" b="1" dirty="0" err="1">
                <a:latin typeface="Georgia" panose="02040502050405020303" pitchFamily="18" charset="0"/>
              </a:rPr>
              <a:t>Bobo</a:t>
            </a:r>
            <a:r>
              <a:rPr lang="ro-RO" sz="3600" b="1" dirty="0">
                <a:latin typeface="Georgia" panose="02040502050405020303" pitchFamily="18" charset="0"/>
              </a:rPr>
              <a:t> </a:t>
            </a:r>
            <a:r>
              <a:rPr lang="ro-RO" sz="3600" b="1" dirty="0" err="1">
                <a:latin typeface="Georgia" panose="02040502050405020303" pitchFamily="18" charset="0"/>
              </a:rPr>
              <a:t>Doll</a:t>
            </a:r>
            <a:r>
              <a:rPr lang="ro-RO" sz="3600" b="1" dirty="0">
                <a:latin typeface="Georgia" panose="02040502050405020303" pitchFamily="18" charset="0"/>
              </a:rPr>
              <a:t> (Albert Bandura)</a:t>
            </a:r>
            <a:endParaRPr lang="en-US" sz="3600" b="1" dirty="0">
              <a:latin typeface="Georgia" panose="02040502050405020303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065827" y="2274400"/>
            <a:ext cx="3138986" cy="21201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ro-RO" sz="2400" dirty="0">
                <a:latin typeface="Georgia" panose="02040502050405020303" pitchFamily="18" charset="0"/>
              </a:rPr>
              <a:t>Copiii învață să se comporte agresiv cu o păpușă numită </a:t>
            </a:r>
            <a:r>
              <a:rPr lang="ro-RO" sz="2400" dirty="0" err="1">
                <a:latin typeface="Georgia" panose="02040502050405020303" pitchFamily="18" charset="0"/>
              </a:rPr>
              <a:t>Bobo</a:t>
            </a:r>
            <a:r>
              <a:rPr lang="ro-RO" sz="2400" dirty="0">
                <a:latin typeface="Georgia" panose="02040502050405020303" pitchFamily="18" charset="0"/>
              </a:rPr>
              <a:t> după ce au observat un adult (model) care se comportă astfel.</a:t>
            </a:r>
          </a:p>
          <a:p>
            <a:pPr marL="0" indent="0" algn="just">
              <a:buFont typeface="Calibri" panose="020F0502020204030204" pitchFamily="34" charset="0"/>
              <a:buNone/>
              <a:defRPr/>
            </a:pPr>
            <a:endParaRPr lang="ro-RO" sz="2400" dirty="0">
              <a:latin typeface="Georgia" panose="02040502050405020303" pitchFamily="18" charset="0"/>
            </a:endParaRPr>
          </a:p>
          <a:p>
            <a:pPr marL="0" indent="0" algn="just">
              <a:buNone/>
              <a:defRPr/>
            </a:pPr>
            <a:r>
              <a:rPr lang="en-US" sz="1600" b="1" dirty="0">
                <a:latin typeface="Georgia" panose="02040502050405020303" pitchFamily="18" charset="0"/>
              </a:rPr>
              <a:t>https://www.youtube.com/watch?v=dmBqwWlJg8U</a:t>
            </a:r>
          </a:p>
        </p:txBody>
      </p:sp>
    </p:spTree>
    <p:extLst>
      <p:ext uri="{BB962C8B-B14F-4D97-AF65-F5344CB8AC3E}">
        <p14:creationId xmlns:p14="http://schemas.microsoft.com/office/powerpoint/2010/main" val="2391556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764274"/>
            <a:ext cx="10107532" cy="727426"/>
          </a:xfrm>
          <a:solidFill>
            <a:srgbClr val="FF7C80"/>
          </a:solidFill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ro-RO" sz="3600" b="1" dirty="0">
                <a:latin typeface="Georgia" panose="02040502050405020303" pitchFamily="18" charset="0"/>
              </a:rPr>
              <a:t>Rolul convingerilor anterioare</a:t>
            </a:r>
            <a:endParaRPr lang="en-US" sz="3600" b="1" dirty="0">
              <a:latin typeface="Georgia" panose="02040502050405020303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097280" y="2274399"/>
            <a:ext cx="10107533" cy="37442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convingerile anterioare pe care le avem ne pot </a:t>
            </a:r>
            <a:r>
              <a:rPr lang="ro-RO" sz="2400" b="1" dirty="0">
                <a:latin typeface="Georgia" panose="02040502050405020303" pitchFamily="18" charset="0"/>
              </a:rPr>
              <a:t>constrânge</a:t>
            </a:r>
            <a:r>
              <a:rPr lang="ro-RO" sz="2400" dirty="0">
                <a:latin typeface="Georgia" panose="02040502050405020303" pitchFamily="18" charset="0"/>
              </a:rPr>
              <a:t> în privința a ceea ce învățăm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</a:t>
            </a:r>
            <a:r>
              <a:rPr lang="ro-RO" sz="2400" b="1" dirty="0">
                <a:latin typeface="Georgia" panose="02040502050405020303" pitchFamily="18" charset="0"/>
              </a:rPr>
              <a:t>Exemplu</a:t>
            </a:r>
            <a:r>
              <a:rPr lang="ro-RO" sz="2400" dirty="0">
                <a:latin typeface="Georgia" panose="02040502050405020303" pitchFamily="18" charset="0"/>
              </a:rPr>
              <a:t>: majoritatea oamenilor cred (în mod eronat) că două măsurători diferite ale unei trăsături (ex. onestitate) vor corela întotdeauna- o persoană onestă va fi onestă în orice situație; participanții au supraestimat măsura în care corelau numărul de dăți când un copil a copiat tema altui coleg cu numărul de dăți când acesta nu a fost onest acasă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ro-RO" sz="2400" dirty="0">
                <a:latin typeface="Georgia" panose="02040502050405020303" pitchFamily="18" charset="0"/>
              </a:rPr>
              <a:t> </a:t>
            </a:r>
            <a:r>
              <a:rPr lang="ro-RO" sz="2400" b="1" dirty="0">
                <a:latin typeface="Georgia" panose="02040502050405020303" pitchFamily="18" charset="0"/>
              </a:rPr>
              <a:t>procesări top-</a:t>
            </a:r>
            <a:r>
              <a:rPr lang="ro-RO" sz="2400" b="1" dirty="0" err="1">
                <a:latin typeface="Georgia" panose="02040502050405020303" pitchFamily="18" charset="0"/>
              </a:rPr>
              <a:t>down</a:t>
            </a:r>
            <a:r>
              <a:rPr lang="ro-RO" sz="2400" b="1" dirty="0">
                <a:latin typeface="Georgia" panose="02040502050405020303" pitchFamily="18" charset="0"/>
              </a:rPr>
              <a:t>- </a:t>
            </a:r>
            <a:r>
              <a:rPr lang="ro-RO" sz="2400" dirty="0">
                <a:latin typeface="Georgia" panose="02040502050405020303" pitchFamily="18" charset="0"/>
              </a:rPr>
              <a:t>combinarea expectanțelor legate de ce s-ar putea să vedem cu </a:t>
            </a:r>
            <a:r>
              <a:rPr lang="ro-RO" sz="2400" dirty="0" err="1">
                <a:latin typeface="Georgia" panose="02040502050405020303" pitchFamily="18" charset="0"/>
              </a:rPr>
              <a:t>imputul</a:t>
            </a:r>
            <a:r>
              <a:rPr lang="ro-RO" sz="2400" dirty="0">
                <a:latin typeface="Georgia" panose="02040502050405020303" pitchFamily="18" charset="0"/>
              </a:rPr>
              <a:t> senzorial</a:t>
            </a:r>
            <a:endParaRPr lang="en-US" sz="2400" b="1" dirty="0">
              <a:latin typeface="Georgia" panose="02040502050405020303" pitchFamily="18" charset="0"/>
            </a:endParaRPr>
          </a:p>
          <a:p>
            <a:pPr algn="just">
              <a:buFont typeface="Wingdings" panose="05000000000000000000" pitchFamily="2" charset="2"/>
              <a:buChar char="q"/>
              <a:defRPr/>
            </a:pPr>
            <a:endParaRPr lang="ro-RO" sz="2400" dirty="0">
              <a:latin typeface="Georgia" panose="02040502050405020303" pitchFamily="18" charset="0"/>
            </a:endParaRPr>
          </a:p>
        </p:txBody>
      </p:sp>
      <p:pic>
        <p:nvPicPr>
          <p:cNvPr id="6" name="Picture 4" descr="Smart humanized cartoon brain character reading Vector Image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6" t="13597" r="11631" b="24998"/>
          <a:stretch/>
        </p:blipFill>
        <p:spPr bwMode="auto">
          <a:xfrm>
            <a:off x="286602" y="285918"/>
            <a:ext cx="2156346" cy="191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82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xfrm>
            <a:off x="1201004" y="641444"/>
            <a:ext cx="9799092" cy="822279"/>
          </a:xfrm>
          <a:solidFill>
            <a:srgbClr val="FF7C80"/>
          </a:solidFill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ro-RO" b="1" dirty="0">
                <a:solidFill>
                  <a:schemeClr val="tx1"/>
                </a:solidFill>
                <a:latin typeface="Georgia" panose="02040502050405020303" pitchFamily="18" charset="0"/>
              </a:rPr>
              <a:t>Experimentele lui David </a:t>
            </a:r>
            <a:r>
              <a:rPr lang="ro-RO" b="1" dirty="0" err="1">
                <a:solidFill>
                  <a:schemeClr val="tx1"/>
                </a:solidFill>
                <a:latin typeface="Georgia" panose="02040502050405020303" pitchFamily="18" charset="0"/>
              </a:rPr>
              <a:t>Premack</a:t>
            </a:r>
            <a:endParaRPr lang="en-US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955344" y="1866250"/>
            <a:ext cx="10044752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342900" indent="-342900" algn="just" defTabSz="9144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ro-RO" altLang="en-US" sz="2400" dirty="0">
                <a:latin typeface="Georgia" panose="02040502050405020303" pitchFamily="18" charset="0"/>
              </a:rPr>
              <a:t>Cimpanzeii pot învăța să utilizeze simboluri grafice drept cuvinte și pot învăța concepte abstracte de tipul ”același”, ”diferit” și pot învăța cauzalitatea (ex. arată simbolul ”cauză” când li se arată o foarfecă și o hârtie tăiată)</a:t>
            </a:r>
          </a:p>
          <a:p>
            <a:pPr marL="342900" indent="-342900" algn="just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ro-RO" altLang="en-US" sz="2400" b="1" dirty="0">
                <a:latin typeface="Georgia" panose="02040502050405020303" pitchFamily="18" charset="0"/>
              </a:rPr>
              <a:t>Principiul lui </a:t>
            </a:r>
            <a:r>
              <a:rPr lang="ro-RO" altLang="en-US" sz="2400" b="1" dirty="0" err="1">
                <a:latin typeface="Georgia" panose="02040502050405020303" pitchFamily="18" charset="0"/>
              </a:rPr>
              <a:t>Premack</a:t>
            </a:r>
            <a:r>
              <a:rPr lang="ro-RO" altLang="en-US" sz="2400" b="1" dirty="0">
                <a:latin typeface="Georgia" panose="02040502050405020303" pitchFamily="18" charset="0"/>
              </a:rPr>
              <a:t> </a:t>
            </a:r>
            <a:r>
              <a:rPr lang="ro-RO" altLang="en-US" sz="2400" dirty="0">
                <a:latin typeface="Georgia" panose="02040502050405020303" pitchFamily="18" charset="0"/>
              </a:rPr>
              <a:t>(regula bunicii): activitățile pot avea funcția de întăriri- </a:t>
            </a:r>
            <a:r>
              <a:rPr lang="it-IT" sz="2400" dirty="0">
                <a:latin typeface="Georgia" panose="02040502050405020303" pitchFamily="18" charset="0"/>
              </a:rPr>
              <a:t>un comportament de probabilitate mai mare va consolida un comportament mai puțin probabil</a:t>
            </a:r>
            <a:endParaRPr lang="ro-RO" sz="2400" dirty="0">
              <a:latin typeface="Georgia" panose="02040502050405020303" pitchFamily="18" charset="0"/>
            </a:endParaRPr>
          </a:p>
          <a:p>
            <a:pPr marL="342900" indent="-342900" algn="just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ro-RO" altLang="en-US" sz="2400" dirty="0">
                <a:latin typeface="Georgia" panose="02040502050405020303" pitchFamily="18" charset="0"/>
              </a:rPr>
              <a:t>Conceptul de ”</a:t>
            </a:r>
            <a:r>
              <a:rPr lang="ro-RO" altLang="en-US" sz="2400" b="1" dirty="0" err="1">
                <a:latin typeface="Georgia" panose="02040502050405020303" pitchFamily="18" charset="0"/>
              </a:rPr>
              <a:t>theory</a:t>
            </a:r>
            <a:r>
              <a:rPr lang="ro-RO" altLang="en-US" sz="2400" b="1" dirty="0">
                <a:latin typeface="Georgia" panose="02040502050405020303" pitchFamily="18" charset="0"/>
              </a:rPr>
              <a:t> of </a:t>
            </a:r>
            <a:r>
              <a:rPr lang="ro-RO" altLang="en-US" sz="2400" b="1" dirty="0" err="1">
                <a:latin typeface="Georgia" panose="02040502050405020303" pitchFamily="18" charset="0"/>
              </a:rPr>
              <a:t>mind</a:t>
            </a:r>
            <a:r>
              <a:rPr lang="ro-RO" altLang="en-US" sz="2400" dirty="0">
                <a:latin typeface="Georgia" panose="02040502050405020303" pitchFamily="18" charset="0"/>
              </a:rPr>
              <a:t>”</a:t>
            </a:r>
            <a:endParaRPr lang="en-US" altLang="en-US" sz="2400" dirty="0">
              <a:latin typeface="Georgia" panose="02040502050405020303" pitchFamily="18" charset="0"/>
            </a:endParaRPr>
          </a:p>
        </p:txBody>
      </p:sp>
      <p:pic>
        <p:nvPicPr>
          <p:cNvPr id="16390" name="Picture 6" descr="Premack Principle » Autism Adventure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BFAFF"/>
              </a:clrFrom>
              <a:clrTo>
                <a:srgbClr val="FBFA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981" y="4020589"/>
            <a:ext cx="3781757" cy="283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498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www.jstor.org/page-scan-delivery/get-page-scan/24922894/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2" y="156950"/>
            <a:ext cx="4737487" cy="670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remack Principle – BIAS Behavioral Interven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142" y="252751"/>
            <a:ext cx="4945654" cy="650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97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812274"/>
            <a:ext cx="10058400" cy="686482"/>
          </a:xfrm>
          <a:solidFill>
            <a:srgbClr val="FF7C80"/>
          </a:solidFill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ro-RO" sz="4000" b="1" dirty="0">
                <a:solidFill>
                  <a:schemeClr val="tx1"/>
                </a:solidFill>
                <a:latin typeface="Georgia" panose="02040502050405020303" pitchFamily="18" charset="0"/>
              </a:rPr>
              <a:t>Experimentele lui Wolfgang Köhler</a:t>
            </a:r>
            <a:endParaRPr lang="en-US" sz="4000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6-YWrPzsmEE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6018" y="4051864"/>
            <a:ext cx="4386073" cy="2467166"/>
          </a:xfrm>
          <a:prstGeom prst="rect">
            <a:avLst/>
          </a:prstGeom>
        </p:spPr>
      </p:pic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201003" y="1975432"/>
            <a:ext cx="9924197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342900" indent="-342900" defTabSz="9144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ro-RO" altLang="en-US" sz="2400" dirty="0">
                <a:latin typeface="Georgia" panose="02040502050405020303" pitchFamily="18" charset="0"/>
              </a:rPr>
              <a:t> anii 20</a:t>
            </a:r>
          </a:p>
          <a:p>
            <a:pPr marL="342900" indent="-342900" defTabSz="9144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ro-RO" altLang="en-US" sz="2400" dirty="0">
                <a:latin typeface="Georgia" panose="02040502050405020303" pitchFamily="18" charset="0"/>
              </a:rPr>
              <a:t>cimpanzeii învață să utilizeze instrumente pentru a obține ce doresc (ex. banană)</a:t>
            </a:r>
          </a:p>
          <a:p>
            <a:pPr marL="342900" indent="-342900" defTabSz="9144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ro-RO" altLang="en-US" sz="2400" dirty="0">
                <a:latin typeface="Georgia" panose="02040502050405020303" pitchFamily="18" charset="0"/>
              </a:rPr>
              <a:t>caracteristici ale soluției găsite care o fac diferită de învățarea prin încercare și eroare= </a:t>
            </a:r>
            <a:r>
              <a:rPr lang="ro-RO" altLang="en-US" sz="2400" b="1" dirty="0">
                <a:latin typeface="Georgia" panose="02040502050405020303" pitchFamily="18" charset="0"/>
              </a:rPr>
              <a:t>tatonare mentală</a:t>
            </a:r>
            <a:r>
              <a:rPr lang="ro-RO" altLang="en-US" sz="2400" dirty="0">
                <a:latin typeface="Georgia" panose="02040502050405020303" pitchFamily="18" charset="0"/>
              </a:rPr>
              <a:t>:</a:t>
            </a:r>
          </a:p>
          <a:p>
            <a:pPr marL="1085850" lvl="1" indent="-342900" eaLnBrk="0" fontAlgn="base" hangingPunct="0">
              <a:spcBef>
                <a:spcPct val="5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ro-RO" altLang="en-US" sz="2000" dirty="0">
                <a:latin typeface="Georgia" panose="02040502050405020303" pitchFamily="18" charset="0"/>
              </a:rPr>
              <a:t>bruschețea apariției</a:t>
            </a:r>
          </a:p>
          <a:p>
            <a:pPr marL="1085850" lvl="1" indent="-342900" eaLnBrk="0" fontAlgn="base" hangingPunct="0">
              <a:spcBef>
                <a:spcPct val="5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ro-RO" altLang="en-US" sz="2000" dirty="0">
                <a:latin typeface="Georgia" panose="02040502050405020303" pitchFamily="18" charset="0"/>
              </a:rPr>
              <a:t>disponibilitatea ulterioară</a:t>
            </a:r>
          </a:p>
          <a:p>
            <a:pPr marL="1085850" lvl="1" indent="-342900" eaLnBrk="0" fontAlgn="base" hangingPunct="0">
              <a:spcBef>
                <a:spcPct val="5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ro-RO" altLang="en-US" sz="2000" dirty="0">
                <a:latin typeface="Georgia" panose="02040502050405020303" pitchFamily="18" charset="0"/>
              </a:rPr>
              <a:t>transferabilitatea</a:t>
            </a:r>
            <a:endParaRPr lang="en-US" altLang="en-US" sz="2000" dirty="0">
              <a:latin typeface="Georgia" panose="0204050205040502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88671" y="6488668"/>
            <a:ext cx="630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https://www.youtube.com/watch?v=6-YWrPzsmEE</a:t>
            </a:r>
          </a:p>
        </p:txBody>
      </p:sp>
    </p:spTree>
    <p:extLst>
      <p:ext uri="{BB962C8B-B14F-4D97-AF65-F5344CB8AC3E}">
        <p14:creationId xmlns:p14="http://schemas.microsoft.com/office/powerpoint/2010/main" val="2614469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9935" y="1424835"/>
            <a:ext cx="1008569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o-RO" altLang="en-US" sz="2400" b="1" u="sng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Habituarea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: a învăța să ignori un stimul care a devenit familiar </a:t>
            </a:r>
            <a:r>
              <a:rPr lang="ro-RO" altLang="en-US" sz="2400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şi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nu are </a:t>
            </a:r>
            <a:r>
              <a:rPr lang="ro-RO" altLang="en-US" sz="2400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consecinţe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semnificative</a:t>
            </a:r>
          </a:p>
          <a:p>
            <a:pPr algn="just">
              <a:lnSpc>
                <a:spcPct val="90000"/>
              </a:lnSpc>
            </a:pPr>
            <a:endParaRPr lang="ro-RO" altLang="en-US" sz="2400" dirty="0">
              <a:solidFill>
                <a:schemeClr val="tx2"/>
              </a:solidFill>
              <a:effectLst/>
              <a:latin typeface="Georgia" panose="02040502050405020303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o-RO" altLang="en-US" sz="2400" b="1" u="sng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Condiţionarea</a:t>
            </a:r>
            <a:r>
              <a:rPr lang="ro-RO" altLang="en-US" sz="2400" b="1" u="sng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clasică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: un organism </a:t>
            </a:r>
            <a:r>
              <a:rPr lang="ro-RO" altLang="en-US" sz="2400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învaţă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că un eveniment urmează după un altul (ex. imaginea sticlei cu lapte este urmată de gustul laptelui)</a:t>
            </a:r>
          </a:p>
          <a:p>
            <a:pPr algn="just">
              <a:lnSpc>
                <a:spcPct val="90000"/>
              </a:lnSpc>
            </a:pPr>
            <a:endParaRPr lang="ro-RO" altLang="en-US" sz="2400" dirty="0">
              <a:solidFill>
                <a:schemeClr val="tx2"/>
              </a:solidFill>
              <a:effectLst/>
              <a:latin typeface="Georgia" panose="02040502050405020303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o-RO" altLang="en-US" sz="2400" b="1" u="sng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Condiţionarea</a:t>
            </a:r>
            <a:r>
              <a:rPr lang="ro-RO" altLang="en-US" sz="2400" b="1" u="sng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operantă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: un organism </a:t>
            </a:r>
            <a:r>
              <a:rPr lang="ro-RO" altLang="en-US" sz="2400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învaţă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că un anume răspuns va avea o anumită </a:t>
            </a:r>
            <a:r>
              <a:rPr lang="ro-RO" altLang="en-US" sz="2400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consecinţă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(ex. dacă </a:t>
            </a:r>
            <a:r>
              <a:rPr lang="ro-RO" altLang="en-US" sz="2400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loveşti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pe cineva vei fi pedepsit)</a:t>
            </a:r>
          </a:p>
          <a:p>
            <a:pPr algn="just">
              <a:lnSpc>
                <a:spcPct val="90000"/>
              </a:lnSpc>
            </a:pPr>
            <a:endParaRPr lang="ro-RO" altLang="en-US" sz="2400" dirty="0">
              <a:solidFill>
                <a:schemeClr val="tx2"/>
              </a:solidFill>
              <a:effectLst/>
              <a:latin typeface="Georgia" panose="02040502050405020303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o-RO" altLang="en-US" sz="2400" b="1" u="sng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Învăţarea</a:t>
            </a:r>
            <a:r>
              <a:rPr lang="ro-RO" altLang="en-US" sz="2400" b="1" u="sng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complexă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: </a:t>
            </a:r>
            <a:r>
              <a:rPr lang="ro-RO" altLang="en-US" sz="2400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depăşeşte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formarea simplelor </a:t>
            </a:r>
            <a:r>
              <a:rPr lang="ro-RO" altLang="en-US" sz="2400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asociaţii</a:t>
            </a:r>
            <a:r>
              <a:rPr lang="ro-RO" altLang="en-US" sz="24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- aplicarea unei anumite strategii pentru rezolvarea unei probleme sau elaborarea unei scheme mentale a mediului înconjurător</a:t>
            </a:r>
            <a:endParaRPr lang="en-US" altLang="en-US" sz="2400" dirty="0">
              <a:solidFill>
                <a:schemeClr val="tx2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09935" y="325929"/>
            <a:ext cx="10099343" cy="741881"/>
          </a:xfrm>
          <a:prstGeom prst="rect">
            <a:avLst/>
          </a:prstGeom>
          <a:solidFill>
            <a:srgbClr val="FF7C80"/>
          </a:solidFill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altLang="en-US" b="1" dirty="0">
                <a:latin typeface="Georgia" panose="02040502050405020303" pitchFamily="18" charset="0"/>
              </a:rPr>
              <a:t>Tipuri de învățare</a:t>
            </a:r>
            <a:endParaRPr lang="en-US" altLang="en-US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08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0627" y="316021"/>
            <a:ext cx="7447128" cy="5709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he Mentality of Apes: Kohler, Wolfgang: 9780871401083: Amazon.com: Boo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1929">
            <a:off x="8748215" y="2032002"/>
            <a:ext cx="2430436" cy="38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724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xfrm>
            <a:off x="1201003" y="671562"/>
            <a:ext cx="9924197" cy="792162"/>
          </a:xfrm>
          <a:solidFill>
            <a:srgbClr val="FF7C80"/>
          </a:solidFill>
        </p:spPr>
        <p:txBody>
          <a:bodyPr/>
          <a:lstStyle/>
          <a:p>
            <a:pPr algn="ctr" eaLnBrk="1" hangingPunct="1">
              <a:defRPr/>
            </a:pPr>
            <a:r>
              <a:rPr lang="ro-RO" b="1" dirty="0" err="1">
                <a:solidFill>
                  <a:schemeClr val="tx1"/>
                </a:solidFill>
                <a:latin typeface="Georgia" panose="02040502050405020303" pitchFamily="18" charset="0"/>
              </a:rPr>
              <a:t>Învăţarea</a:t>
            </a:r>
            <a:r>
              <a:rPr lang="ro-RO" b="1" dirty="0">
                <a:solidFill>
                  <a:schemeClr val="tx1"/>
                </a:solidFill>
                <a:latin typeface="Georgia" panose="02040502050405020303" pitchFamily="18" charset="0"/>
              </a:rPr>
              <a:t> complexă</a:t>
            </a:r>
            <a:endParaRPr lang="en-US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201003" y="1975432"/>
            <a:ext cx="992419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ro-RO" altLang="en-US" sz="2400" b="1" dirty="0">
                <a:latin typeface="Georgia" panose="02040502050405020303" pitchFamily="18" charset="0"/>
              </a:rPr>
              <a:t>Psihologia cognitivă- </a:t>
            </a:r>
            <a:r>
              <a:rPr lang="ro-RO" altLang="en-US" sz="2400" dirty="0">
                <a:latin typeface="Georgia" panose="02040502050405020303" pitchFamily="18" charset="0"/>
              </a:rPr>
              <a:t>esența învățării și a inteligenței este capacitatea organismului de a reprezenta mental realitatea </a:t>
            </a:r>
            <a:r>
              <a:rPr lang="ro-RO" altLang="en-US" sz="2400" dirty="0" err="1">
                <a:latin typeface="Georgia" panose="02040502050405020303" pitchFamily="18" charset="0"/>
              </a:rPr>
              <a:t>şi</a:t>
            </a:r>
            <a:r>
              <a:rPr lang="ro-RO" altLang="en-US" sz="2400" dirty="0">
                <a:latin typeface="Georgia" panose="02040502050405020303" pitchFamily="18" charset="0"/>
              </a:rPr>
              <a:t> de a opera ulterior cu aceste reprezentări mentale decât cu elementele lumii reale.</a:t>
            </a: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ro-RO" altLang="en-US" sz="2400" b="1" dirty="0">
                <a:latin typeface="Georgia" panose="02040502050405020303" pitchFamily="18" charset="0"/>
              </a:rPr>
              <a:t>Reprezentarea mediului</a:t>
            </a:r>
            <a:r>
              <a:rPr lang="ro-RO" altLang="en-US" sz="2400" dirty="0">
                <a:latin typeface="Georgia" panose="02040502050405020303" pitchFamily="18" charset="0"/>
              </a:rPr>
              <a:t> poate conține:</a:t>
            </a:r>
          </a:p>
          <a:p>
            <a:pPr marL="342900" indent="-342900" defTabSz="9144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ro-RO" altLang="en-US" sz="2400" dirty="0">
                <a:latin typeface="Georgia" panose="02040502050405020303" pitchFamily="18" charset="0"/>
              </a:rPr>
              <a:t>Asocieri stimuli- evenimente</a:t>
            </a:r>
          </a:p>
          <a:p>
            <a:pPr marL="342900" indent="-342900" defTabSz="9144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ro-RO" altLang="en-US" sz="2400" dirty="0">
                <a:latin typeface="Georgia" panose="02040502050405020303" pitchFamily="18" charset="0"/>
              </a:rPr>
              <a:t>Scheme ale mediului</a:t>
            </a:r>
          </a:p>
          <a:p>
            <a:pPr marL="342900" indent="-342900" defTabSz="9144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ro-RO" altLang="en-US" sz="2400" dirty="0">
                <a:latin typeface="Georgia" panose="02040502050405020303" pitchFamily="18" charset="0"/>
              </a:rPr>
              <a:t>Relații cauzale etc.</a:t>
            </a:r>
            <a:endParaRPr lang="en-US" altLang="en-US" sz="2400" dirty="0">
              <a:latin typeface="Georgia" panose="02040502050405020303" pitchFamily="18" charset="0"/>
            </a:endParaRPr>
          </a:p>
        </p:txBody>
      </p:sp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777922" y="5391752"/>
            <a:ext cx="10822675" cy="7694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defTabSz="9144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ro-RO" altLang="en-US" sz="2200" dirty="0" err="1">
                <a:latin typeface="Georgia" panose="02040502050405020303" pitchFamily="18" charset="0"/>
              </a:rPr>
              <a:t>Învăţarea</a:t>
            </a:r>
            <a:r>
              <a:rPr lang="ro-RO" altLang="en-US" sz="2200" dirty="0">
                <a:latin typeface="Georgia" panose="02040502050405020303" pitchFamily="18" charset="0"/>
              </a:rPr>
              <a:t> </a:t>
            </a:r>
            <a:r>
              <a:rPr lang="ro-RO" altLang="en-US" sz="2200">
                <a:latin typeface="Georgia" panose="02040502050405020303" pitchFamily="18" charset="0"/>
              </a:rPr>
              <a:t>complexă este </a:t>
            </a:r>
            <a:r>
              <a:rPr lang="ro-RO" altLang="en-US" sz="2200" dirty="0">
                <a:latin typeface="Georgia" panose="02040502050405020303" pitchFamily="18" charset="0"/>
              </a:rPr>
              <a:t>distinctă de simplele asociații, aceasta presupune </a:t>
            </a:r>
            <a:r>
              <a:rPr lang="ro-RO" altLang="en-US" sz="2200" b="1" dirty="0">
                <a:latin typeface="Georgia" panose="02040502050405020303" pitchFamily="18" charset="0"/>
              </a:rPr>
              <a:t>strategii multistadial</a:t>
            </a:r>
            <a:r>
              <a:rPr lang="en-US" altLang="en-US" sz="2200" b="1" dirty="0">
                <a:latin typeface="Georgia" panose="02040502050405020303" pitchFamily="18" charset="0"/>
              </a:rPr>
              <a:t>e</a:t>
            </a:r>
            <a:r>
              <a:rPr lang="ro-RO" altLang="en-US" sz="2200" b="1" dirty="0">
                <a:latin typeface="Georgia" panose="02040502050405020303" pitchFamily="18" charset="0"/>
              </a:rPr>
              <a:t> prin care organismul </a:t>
            </a:r>
            <a:r>
              <a:rPr lang="ro-RO" altLang="en-US" sz="2200" b="1" dirty="0" err="1">
                <a:latin typeface="Georgia" panose="02040502050405020303" pitchFamily="18" charset="0"/>
              </a:rPr>
              <a:t>îşi</a:t>
            </a:r>
            <a:r>
              <a:rPr lang="ro-RO" altLang="en-US" sz="2200" b="1" dirty="0">
                <a:latin typeface="Georgia" panose="02040502050405020303" pitchFamily="18" charset="0"/>
              </a:rPr>
              <a:t> poate atinge obiectivul final</a:t>
            </a:r>
            <a:r>
              <a:rPr lang="ro-RO" altLang="en-US" sz="2200" dirty="0">
                <a:latin typeface="Georgia" panose="02040502050405020303" pitchFamily="18" charset="0"/>
              </a:rPr>
              <a:t>.</a:t>
            </a:r>
            <a:endParaRPr lang="en-US" altLang="en-US" sz="2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02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633" y="818866"/>
            <a:ext cx="10058400" cy="768369"/>
          </a:xfrm>
          <a:solidFill>
            <a:srgbClr val="FF7C80"/>
          </a:solidFill>
        </p:spPr>
        <p:txBody>
          <a:bodyPr/>
          <a:lstStyle/>
          <a:p>
            <a:pPr algn="ctr"/>
            <a:r>
              <a:rPr lang="ro-RO" b="1" dirty="0">
                <a:latin typeface="Georgia" panose="02040502050405020303" pitchFamily="18" charset="0"/>
              </a:rPr>
              <a:t>Gândirea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382" y="1801504"/>
            <a:ext cx="106589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400" b="1" dirty="0" err="1">
                <a:solidFill>
                  <a:srgbClr val="7030A0"/>
                </a:solidFill>
                <a:latin typeface="Georgia" panose="02040502050405020303" pitchFamily="18" charset="0"/>
              </a:rPr>
              <a:t>Dpdv</a:t>
            </a:r>
            <a:r>
              <a:rPr lang="ro-RO" sz="2400" b="1" dirty="0">
                <a:solidFill>
                  <a:srgbClr val="7030A0"/>
                </a:solidFill>
                <a:latin typeface="Georgia" panose="02040502050405020303" pitchFamily="18" charset="0"/>
              </a:rPr>
              <a:t> funcțional</a:t>
            </a:r>
            <a:r>
              <a:rPr lang="ro-RO" sz="2400" dirty="0">
                <a:latin typeface="Georgia" panose="02040502050405020303" pitchFamily="18" charset="0"/>
              </a:rPr>
              <a:t>: modalitate specifică a vieții de relație, schimb specific între organism și mediu: asimilare și acomodare; </a:t>
            </a:r>
          </a:p>
          <a:p>
            <a:pPr algn="just"/>
            <a:r>
              <a:rPr lang="ro-RO" sz="2400" dirty="0">
                <a:latin typeface="Georgia" panose="02040502050405020303" pitchFamily="18" charset="0"/>
              </a:rPr>
              <a:t>	</a:t>
            </a:r>
            <a:r>
              <a:rPr lang="ro-RO" sz="2400" b="1" dirty="0">
                <a:latin typeface="Georgia" panose="02040502050405020303" pitchFamily="18" charset="0"/>
              </a:rPr>
              <a:t>Rezultat</a:t>
            </a:r>
            <a:r>
              <a:rPr lang="ro-RO" sz="2400" dirty="0">
                <a:latin typeface="Georgia" panose="02040502050405020303" pitchFamily="18" charset="0"/>
              </a:rPr>
              <a:t>: cunoașterea realității, adaptare</a:t>
            </a:r>
          </a:p>
          <a:p>
            <a:pPr algn="just"/>
            <a:r>
              <a:rPr lang="ro-RO" sz="2400" b="1" dirty="0" err="1">
                <a:solidFill>
                  <a:srgbClr val="7030A0"/>
                </a:solidFill>
                <a:latin typeface="Georgia" panose="02040502050405020303" pitchFamily="18" charset="0"/>
              </a:rPr>
              <a:t>Dpdv</a:t>
            </a:r>
            <a:r>
              <a:rPr lang="ro-RO" sz="2400" b="1" dirty="0">
                <a:solidFill>
                  <a:srgbClr val="7030A0"/>
                </a:solidFill>
                <a:latin typeface="Georgia" panose="02040502050405020303" pitchFamily="18" charset="0"/>
              </a:rPr>
              <a:t> istoric și </a:t>
            </a:r>
            <a:r>
              <a:rPr lang="ro-RO" sz="2400" b="1" dirty="0" err="1">
                <a:solidFill>
                  <a:srgbClr val="7030A0"/>
                </a:solidFill>
                <a:latin typeface="Georgia" panose="02040502050405020303" pitchFamily="18" charset="0"/>
              </a:rPr>
              <a:t>psihogenetic</a:t>
            </a:r>
            <a:r>
              <a:rPr lang="ro-RO" sz="2400" dirty="0">
                <a:latin typeface="Georgia" panose="02040502050405020303" pitchFamily="18" charset="0"/>
              </a:rPr>
              <a:t>: gândirea este acțiune interiorizată;</a:t>
            </a:r>
          </a:p>
          <a:p>
            <a:pPr algn="just"/>
            <a:r>
              <a:rPr lang="ro-RO" sz="2400" dirty="0">
                <a:latin typeface="Georgia" panose="02040502050405020303" pitchFamily="18" charset="0"/>
              </a:rPr>
              <a:t>	</a:t>
            </a:r>
            <a:r>
              <a:rPr lang="ro-RO" sz="2400" b="1" dirty="0">
                <a:latin typeface="Georgia" panose="02040502050405020303" pitchFamily="18" charset="0"/>
              </a:rPr>
              <a:t>Mecanisme:</a:t>
            </a:r>
            <a:r>
              <a:rPr lang="ro-RO" sz="2400" dirty="0">
                <a:latin typeface="Georgia" panose="02040502050405020303" pitchFamily="18" charset="0"/>
              </a:rPr>
              <a:t>   </a:t>
            </a:r>
          </a:p>
          <a:p>
            <a:pPr algn="just"/>
            <a:r>
              <a:rPr lang="ro-RO" sz="2400" dirty="0">
                <a:latin typeface="Georgia" panose="02040502050405020303" pitchFamily="18" charset="0"/>
              </a:rPr>
              <a:t>1. </a:t>
            </a:r>
            <a:r>
              <a:rPr lang="ro-RO" sz="2400" b="1" dirty="0">
                <a:latin typeface="Georgia" panose="02040502050405020303" pitchFamily="18" charset="0"/>
              </a:rPr>
              <a:t>m. operatoriu- </a:t>
            </a:r>
            <a:r>
              <a:rPr lang="ro-RO" sz="2400" dirty="0">
                <a:latin typeface="Georgia" panose="02040502050405020303" pitchFamily="18" charset="0"/>
              </a:rPr>
              <a:t>transformarea acțiunii în operație</a:t>
            </a:r>
          </a:p>
          <a:p>
            <a:pPr algn="just"/>
            <a:r>
              <a:rPr lang="ro-RO" sz="2400" dirty="0">
                <a:latin typeface="Georgia" panose="02040502050405020303" pitchFamily="18" charset="0"/>
              </a:rPr>
              <a:t>2. </a:t>
            </a:r>
            <a:r>
              <a:rPr lang="ro-RO" sz="2400" b="1" dirty="0">
                <a:latin typeface="Georgia" panose="02040502050405020303" pitchFamily="18" charset="0"/>
              </a:rPr>
              <a:t>m. semiotic- </a:t>
            </a:r>
            <a:r>
              <a:rPr lang="ro-RO" sz="2400" dirty="0">
                <a:latin typeface="Georgia" panose="02040502050405020303" pitchFamily="18" charset="0"/>
              </a:rPr>
              <a:t>trecerea de la acțiunea asupra obiectelor, la operații asupra reprezentărilor, semnelor, simbolurilor</a:t>
            </a:r>
          </a:p>
          <a:p>
            <a:pPr algn="just"/>
            <a:r>
              <a:rPr lang="ro-RO" sz="2400" b="1" dirty="0" err="1">
                <a:solidFill>
                  <a:srgbClr val="7030A0"/>
                </a:solidFill>
                <a:latin typeface="Georgia" panose="02040502050405020303" pitchFamily="18" charset="0"/>
              </a:rPr>
              <a:t>Dpdv</a:t>
            </a:r>
            <a:r>
              <a:rPr lang="ro-RO" sz="2400" b="1" dirty="0">
                <a:solidFill>
                  <a:srgbClr val="7030A0"/>
                </a:solidFill>
                <a:latin typeface="Georgia" panose="02040502050405020303" pitchFamily="18" charset="0"/>
              </a:rPr>
              <a:t> structural-operatoriu</a:t>
            </a:r>
            <a:r>
              <a:rPr lang="ro-RO" sz="2400" dirty="0">
                <a:latin typeface="Georgia" panose="02040502050405020303" pitchFamily="18" charset="0"/>
              </a:rPr>
              <a:t>: gândirea constă în structuri cognitive (informații structurate, </a:t>
            </a:r>
            <a:r>
              <a:rPr lang="ro-RO" sz="2400" i="1" dirty="0">
                <a:latin typeface="Georgia" panose="02040502050405020303" pitchFamily="18" charset="0"/>
              </a:rPr>
              <a:t>noțiuni</a:t>
            </a:r>
            <a:r>
              <a:rPr lang="ro-RO" sz="2400" dirty="0">
                <a:latin typeface="Georgia" panose="02040502050405020303" pitchFamily="18" charset="0"/>
              </a:rPr>
              <a:t>) și operații sau secvențe de operații (strategii rezolutive: algoritmi, euristici, raționamente: inductiv, deductiv, linear, </a:t>
            </a:r>
            <a:r>
              <a:rPr lang="ro-RO" sz="2400" dirty="0" err="1">
                <a:latin typeface="Georgia" panose="02040502050405020303" pitchFamily="18" charset="0"/>
              </a:rPr>
              <a:t>ipotetico</a:t>
            </a:r>
            <a:r>
              <a:rPr lang="ro-RO" sz="2400" dirty="0">
                <a:latin typeface="Georgia" panose="02040502050405020303" pitchFamily="18" charset="0"/>
              </a:rPr>
              <a:t>- deductiv)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831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18865"/>
            <a:ext cx="10058400" cy="782017"/>
          </a:xfr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ro-RO" b="1" dirty="0">
                <a:latin typeface="Georgia" panose="02040502050405020303" pitchFamily="18" charset="0"/>
              </a:rPr>
              <a:t>Învățarea de concepte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7405" y="2213774"/>
            <a:ext cx="5658362" cy="28631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o-RO" sz="2800" dirty="0">
                <a:latin typeface="Georgia" panose="02040502050405020303" pitchFamily="18" charset="0"/>
              </a:rPr>
              <a:t>Formarea de </a:t>
            </a:r>
            <a:r>
              <a:rPr lang="ro-RO" sz="2800" b="1" dirty="0">
                <a:latin typeface="Georgia" panose="02040502050405020303" pitchFamily="18" charset="0"/>
              </a:rPr>
              <a:t>reprezentări</a:t>
            </a:r>
            <a:r>
              <a:rPr lang="ro-RO" sz="2800" dirty="0">
                <a:latin typeface="Georgia" panose="02040502050405020303" pitchFamily="18" charset="0"/>
              </a:rPr>
              <a:t> cu scopul de a identifica atributele obiectelor, a le generaliza la exemplare noi ale categoriei și a diferenția exemplarele care aparțin categoriei de non-exemplare, care nu aparțin categoriei respective.</a:t>
            </a:r>
          </a:p>
        </p:txBody>
      </p:sp>
      <p:pic>
        <p:nvPicPr>
          <p:cNvPr id="4" name="Picture 2" descr="Concept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535" y="1856095"/>
            <a:ext cx="3541145" cy="476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943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isco Owen Dining Chair w/ Metal Legs &amp;amp; High Back • Barstool Comfort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31" y="-764760"/>
            <a:ext cx="3494344" cy="52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MultiColour Patch Iconic Chair by Star India Online - DSW Replica Chairs  - Chairs - Furniture - Pepperfry Produ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91" y="792102"/>
            <a:ext cx="2331255" cy="25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¹ Task Chair | 21st Century Task Seati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056" y="101292"/>
            <a:ext cx="4172698" cy="417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tra Panton Chair by Verner Panton, 1999 - Designer furniture by smow.com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388" y="3689605"/>
            <a:ext cx="3268948" cy="32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mpton Bay Cayman Woven Egg Patio Chair | The Home Depot Canad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001" y="3383508"/>
            <a:ext cx="3588224" cy="358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ypes of Chairs - 50 Iconic Chairs You Should Know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718855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OLYWOOD® Modern Adirondack Chair - AD420 | POLYWOOD® Official Store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35" y="54031"/>
            <a:ext cx="3635574" cy="363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ult Highback Beanbag - Beautiful Beanbags - Large Bean Bag Chair for  Indoor and Outdoor Use - Water Resistant-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0" y="4314826"/>
            <a:ext cx="2791233" cy="26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ÄPPLARÖ Bench with backrest, outdoor, brown stained, Width: 117 cm - IKE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547" y="3057099"/>
            <a:ext cx="3986284" cy="398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Kliving Slatted bench teak - LIVING AND CO.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2" y="375050"/>
            <a:ext cx="3214311" cy="321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on Classic Outdoor Park Bench | The Home Depot Canada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21" y="95534"/>
            <a:ext cx="3780430" cy="37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ncheta Skiby Velvet Dark Gree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31" y="3384644"/>
            <a:ext cx="3514447" cy="294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dams Tables - Modern Dining Room &amp;amp; Kitchen Furniture - Room &amp;amp; Boa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5941"/>
            <a:ext cx="3660820" cy="220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eak Stool | Serena and Lil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289" y="100359"/>
            <a:ext cx="2519422" cy="314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amboo and MDF Compact Stool | Futon Company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410" y="499340"/>
            <a:ext cx="4831096" cy="322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Oval Dressing Table Stool - UST02 - Furniture, Upholstered - Porta Romana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41" y="998805"/>
            <a:ext cx="3959034" cy="263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1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307590"/>
              </p:ext>
            </p:extLst>
          </p:nvPr>
        </p:nvGraphicFramePr>
        <p:xfrm>
          <a:off x="1413021" y="2070165"/>
          <a:ext cx="965825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581">
                  <a:extLst>
                    <a:ext uri="{9D8B030D-6E8A-4147-A177-3AD203B41FA5}">
                      <a16:colId xmlns:a16="http://schemas.microsoft.com/office/drawing/2014/main" val="4138586971"/>
                    </a:ext>
                  </a:extLst>
                </a:gridCol>
                <a:gridCol w="7297673">
                  <a:extLst>
                    <a:ext uri="{9D8B030D-6E8A-4147-A177-3AD203B41FA5}">
                      <a16:colId xmlns:a16="http://schemas.microsoft.com/office/drawing/2014/main" val="4099067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rPr>
                        <a:t>Etapă</a:t>
                      </a:r>
                      <a:endParaRPr lang="en-US" dirty="0">
                        <a:solidFill>
                          <a:schemeClr val="tx2"/>
                        </a:solidFill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rPr>
                        <a:t>Exemple</a:t>
                      </a:r>
                      <a:endParaRPr lang="en-US" dirty="0">
                        <a:solidFill>
                          <a:schemeClr val="tx2"/>
                        </a:solidFill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75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Georgia" panose="02040502050405020303" pitchFamily="18" charset="0"/>
                        </a:rPr>
                        <a:t>Numirea conceptului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latin typeface="Georgia" panose="02040502050405020303" pitchFamily="18" charset="0"/>
                        </a:rPr>
                        <a:t>Scaun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29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Georgia" panose="02040502050405020303" pitchFamily="18" charset="0"/>
                        </a:rPr>
                        <a:t>Definirea conceptului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latin typeface="Georgia" panose="02040502050405020303" pitchFamily="18" charset="0"/>
                        </a:rPr>
                        <a:t>Mobilă cu sau fără spetează pe care poate să stea o singură persoană.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67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Georgia" panose="02040502050405020303" pitchFamily="18" charset="0"/>
                        </a:rPr>
                        <a:t>Atribute relevante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59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Georgia" panose="02040502050405020303" pitchFamily="18" charset="0"/>
                        </a:rPr>
                        <a:t>Atribute irelevante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4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Georgia" panose="02040502050405020303" pitchFamily="18" charset="0"/>
                        </a:rPr>
                        <a:t>Exemplare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23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latin typeface="Georgia" panose="02040502050405020303" pitchFamily="18" charset="0"/>
                        </a:rPr>
                        <a:t>Non-exemplare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latin typeface="Georgia" panose="02040502050405020303" pitchFamily="18" charset="0"/>
                        </a:rPr>
                        <a:t>Bancă,</a:t>
                      </a:r>
                      <a:r>
                        <a:rPr lang="ro-RO" baseline="0" dirty="0">
                          <a:latin typeface="Georgia" panose="02040502050405020303" pitchFamily="18" charset="0"/>
                        </a:rPr>
                        <a:t> masă, taburet 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475345"/>
                  </a:ext>
                </a:extLst>
              </a:tr>
            </a:tbl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1097280" y="818865"/>
            <a:ext cx="10058400" cy="7820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b="1" dirty="0">
                <a:latin typeface="Georgia" panose="02040502050405020303" pitchFamily="18" charset="0"/>
              </a:rPr>
              <a:t>Generalizarea și discriminarea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305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33" y="82312"/>
            <a:ext cx="8668445" cy="668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16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39589" y="1965278"/>
            <a:ext cx="10058400" cy="727426"/>
          </a:xfrm>
          <a:solidFill>
            <a:srgbClr val="FF7C80"/>
          </a:solidFill>
        </p:spPr>
        <p:txBody>
          <a:bodyPr/>
          <a:lstStyle/>
          <a:p>
            <a:pPr algn="ctr"/>
            <a:r>
              <a:rPr lang="ro-RO" b="1" dirty="0">
                <a:latin typeface="Georgia" panose="02040502050405020303" pitchFamily="18" charset="0"/>
              </a:rPr>
              <a:t>Constructivismul</a:t>
            </a:r>
            <a:endParaRPr lang="en-US" b="1" dirty="0">
              <a:latin typeface="Georgia" panose="02040502050405020303" pitchFamily="18" charset="0"/>
            </a:endParaRPr>
          </a:p>
        </p:txBody>
      </p:sp>
      <p:pic>
        <p:nvPicPr>
          <p:cNvPr id="7170" name="Picture 2" descr="Social Constructivi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657" y="2852381"/>
            <a:ext cx="5104263" cy="340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622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759" y="491320"/>
            <a:ext cx="10058400" cy="727426"/>
          </a:xfrm>
          <a:solidFill>
            <a:srgbClr val="FF7C80"/>
          </a:solidFill>
        </p:spPr>
        <p:txBody>
          <a:bodyPr/>
          <a:lstStyle/>
          <a:p>
            <a:pPr algn="ctr"/>
            <a:r>
              <a:rPr lang="ro-RO" b="1" dirty="0">
                <a:latin typeface="Georgia" panose="02040502050405020303" pitchFamily="18" charset="0"/>
              </a:rPr>
              <a:t>Constructivismul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219" y="1354413"/>
            <a:ext cx="10481480" cy="4978147"/>
          </a:xfrm>
        </p:spPr>
        <p:txBody>
          <a:bodyPr>
            <a:noAutofit/>
          </a:bodyPr>
          <a:lstStyle/>
          <a:p>
            <a:pPr algn="just"/>
            <a:r>
              <a:rPr lang="ro-RO" sz="1800" dirty="0">
                <a:latin typeface="Georgia" panose="02040502050405020303" pitchFamily="18" charset="0"/>
              </a:rPr>
              <a:t>Nu este o teorie, ci mai degrabă o epistemologie sau explicație filosofică despre natura învățării.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sz="1800" dirty="0">
                <a:latin typeface="Georgia" panose="02040502050405020303" pitchFamily="18" charset="0"/>
              </a:rPr>
              <a:t> respinge noțiunea de </a:t>
            </a:r>
            <a:r>
              <a:rPr lang="ro-RO" sz="1800" b="1" dirty="0">
                <a:solidFill>
                  <a:srgbClr val="C00000"/>
                </a:solidFill>
                <a:latin typeface="Georgia" panose="02040502050405020303" pitchFamily="18" charset="0"/>
              </a:rPr>
              <a:t>adevăr</a:t>
            </a:r>
            <a:r>
              <a:rPr lang="ro-RO" sz="1800" dirty="0">
                <a:latin typeface="Georgia" panose="02040502050405020303" pitchFamily="18" charset="0"/>
              </a:rPr>
              <a:t> care așteaptă să fie descoperit și verificat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sz="1800" dirty="0">
                <a:latin typeface="Georgia" panose="02040502050405020303" pitchFamily="18" charset="0"/>
              </a:rPr>
              <a:t> realitatea poate fi construită în multe moduri, nicio teorie nu are adevărul în posesie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sz="1800" dirty="0">
                <a:latin typeface="Georgia" panose="02040502050405020303" pitchFamily="18" charset="0"/>
              </a:rPr>
              <a:t> </a:t>
            </a:r>
            <a:r>
              <a:rPr lang="ro-RO" sz="1800" b="1" dirty="0">
                <a:solidFill>
                  <a:srgbClr val="C00000"/>
                </a:solidFill>
                <a:latin typeface="Georgia" panose="02040502050405020303" pitchFamily="18" charset="0"/>
              </a:rPr>
              <a:t>cunoașterea</a:t>
            </a:r>
            <a:r>
              <a:rPr lang="ro-RO" sz="1800" dirty="0">
                <a:latin typeface="Georgia" panose="02040502050405020303" pitchFamily="18" charset="0"/>
              </a:rPr>
              <a:t> nu este ceva ce se impune din exterior, ci </a:t>
            </a:r>
            <a:r>
              <a:rPr lang="ro-RO" sz="1800" b="1" dirty="0">
                <a:latin typeface="Georgia" panose="02040502050405020303" pitchFamily="18" charset="0"/>
              </a:rPr>
              <a:t>se formează în interior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ro-RO" sz="1800" dirty="0">
                <a:latin typeface="Georgia" panose="02040502050405020303" pitchFamily="18" charset="0"/>
              </a:rPr>
              <a:t> construcțiile pe care o persoană le face sunt bazate pe convingerile și experiențele acesteia, sunt adevărate pentru ea și nu neapărat pentru toată lumea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ro-RO" sz="1800" dirty="0">
                <a:latin typeface="Georgia" panose="02040502050405020303" pitchFamily="18" charset="0"/>
              </a:rPr>
              <a:t> importanța </a:t>
            </a:r>
            <a:r>
              <a:rPr lang="ro-RO" sz="1800" b="1" dirty="0">
                <a:solidFill>
                  <a:srgbClr val="C00000"/>
                </a:solidFill>
                <a:latin typeface="Georgia" panose="02040502050405020303" pitchFamily="18" charset="0"/>
              </a:rPr>
              <a:t>interacțiunii dintre persoane și situații</a:t>
            </a:r>
            <a:r>
              <a:rPr lang="ro-RO" sz="1800" dirty="0">
                <a:latin typeface="Georgia" panose="02040502050405020303" pitchFamily="18" charset="0"/>
              </a:rPr>
              <a:t> pentru achiziția și rafinarea abilităților și cunoștințelor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sz="1800" dirty="0">
                <a:latin typeface="Georgia" panose="02040502050405020303" pitchFamily="18" charset="0"/>
              </a:rPr>
              <a:t> </a:t>
            </a:r>
            <a:r>
              <a:rPr lang="ro-RO" sz="1800" b="1" dirty="0">
                <a:latin typeface="Georgia" panose="02040502050405020303" pitchFamily="18" charset="0"/>
              </a:rPr>
              <a:t>oamenii construiesc sensuri, învață activ </a:t>
            </a:r>
            <a:r>
              <a:rPr lang="ro-RO" sz="1800" dirty="0">
                <a:latin typeface="Georgia" panose="02040502050405020303" pitchFamily="18" charset="0"/>
              </a:rPr>
              <a:t>și își dezvoltă cunoașterea ei înșiși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ro-RO" sz="1800" dirty="0">
                <a:latin typeface="Georgia" panose="02040502050405020303" pitchFamily="18" charset="0"/>
              </a:rPr>
              <a:t> profesorii ar trebui să structureze situații în care elevii să interacționeze cu conținuturile prin manipularea materialelor de studiat și prin interacțiune socială, nu să predea frontal unui grup de elevi</a:t>
            </a:r>
          </a:p>
        </p:txBody>
      </p:sp>
    </p:spTree>
    <p:extLst>
      <p:ext uri="{BB962C8B-B14F-4D97-AF65-F5344CB8AC3E}">
        <p14:creationId xmlns:p14="http://schemas.microsoft.com/office/powerpoint/2010/main" val="24142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009935" y="325929"/>
            <a:ext cx="10099343" cy="741881"/>
          </a:xfrm>
          <a:prstGeom prst="rect">
            <a:avLst/>
          </a:prstGeom>
          <a:solidFill>
            <a:srgbClr val="FF7C80"/>
          </a:solidFill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altLang="en-US" b="1" dirty="0">
                <a:latin typeface="Georgia" panose="02040502050405020303" pitchFamily="18" charset="0"/>
              </a:rPr>
              <a:t>Ce tip de cunoștințe învățăm?</a:t>
            </a:r>
            <a:endParaRPr lang="en-US" altLang="en-US" b="1" dirty="0">
              <a:latin typeface="Georgia" panose="02040502050405020303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822109"/>
              </p:ext>
            </p:extLst>
          </p:nvPr>
        </p:nvGraphicFramePr>
        <p:xfrm>
          <a:off x="1009935" y="1593123"/>
          <a:ext cx="10099343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121">
                  <a:extLst>
                    <a:ext uri="{9D8B030D-6E8A-4147-A177-3AD203B41FA5}">
                      <a16:colId xmlns:a16="http://schemas.microsoft.com/office/drawing/2014/main" val="3014950548"/>
                    </a:ext>
                  </a:extLst>
                </a:gridCol>
                <a:gridCol w="2053377">
                  <a:extLst>
                    <a:ext uri="{9D8B030D-6E8A-4147-A177-3AD203B41FA5}">
                      <a16:colId xmlns:a16="http://schemas.microsoft.com/office/drawing/2014/main" val="1033473880"/>
                    </a:ext>
                  </a:extLst>
                </a:gridCol>
                <a:gridCol w="6127845">
                  <a:extLst>
                    <a:ext uri="{9D8B030D-6E8A-4147-A177-3AD203B41FA5}">
                      <a16:colId xmlns:a16="http://schemas.microsoft.com/office/drawing/2014/main" val="622423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latin typeface="Georgia" panose="02040502050405020303" pitchFamily="18" charset="0"/>
                        </a:rPr>
                        <a:t>Tip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latin typeface="Georgia" panose="02040502050405020303" pitchFamily="18" charset="0"/>
                        </a:rPr>
                        <a:t>Cunoaștere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39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ro-RO" sz="2000" b="1" dirty="0">
                          <a:latin typeface="Georgia" panose="02040502050405020303" pitchFamily="18" charset="0"/>
                        </a:rPr>
                        <a:t>Declarative</a:t>
                      </a:r>
                      <a:endParaRPr lang="en-US" sz="2000" b="1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2000" b="1" dirty="0">
                          <a:latin typeface="Georgia" panose="02040502050405020303" pitchFamily="18" charset="0"/>
                        </a:rPr>
                        <a:t>CE</a:t>
                      </a:r>
                      <a:endParaRPr lang="en-US" sz="2000" b="1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2000" dirty="0">
                          <a:latin typeface="Georgia" panose="02040502050405020303" pitchFamily="18" charset="0"/>
                        </a:rPr>
                        <a:t>Date istorice, numere, episoade (ce s-a întâmplat când...), aspecte ale sarcinilor (intriga unei povești), convingeri (”Sunt bun la mate.”)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34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ro-RO" sz="2000" b="1" dirty="0">
                          <a:latin typeface="Georgia" panose="02040502050405020303" pitchFamily="18" charset="0"/>
                        </a:rPr>
                        <a:t>Procedurale</a:t>
                      </a:r>
                      <a:endParaRPr lang="en-US" sz="2000" b="1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2000" b="1" dirty="0">
                          <a:latin typeface="Georgia" panose="02040502050405020303" pitchFamily="18" charset="0"/>
                        </a:rPr>
                        <a:t>CUM</a:t>
                      </a:r>
                      <a:endParaRPr lang="en-US" sz="2000" b="1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2000" dirty="0">
                          <a:latin typeface="Georgia" panose="02040502050405020303" pitchFamily="18" charset="0"/>
                        </a:rPr>
                        <a:t>Algoritmi matematici, strategii,</a:t>
                      </a:r>
                      <a:r>
                        <a:rPr lang="ro-RO" sz="2000" baseline="0" dirty="0">
                          <a:latin typeface="Georgia" panose="02040502050405020303" pitchFamily="18" charset="0"/>
                        </a:rPr>
                        <a:t> împărțirea scopurilor pe termen lung în sub-scopuri, cum te dai pe bicicletă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59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ro-RO" sz="2000" b="1" dirty="0">
                          <a:latin typeface="Georgia" panose="02040502050405020303" pitchFamily="18" charset="0"/>
                        </a:rPr>
                        <a:t>Condiționale</a:t>
                      </a:r>
                      <a:endParaRPr lang="en-US" sz="2000" b="1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2000" b="1" dirty="0">
                          <a:latin typeface="Georgia" panose="02040502050405020303" pitchFamily="18" charset="0"/>
                        </a:rPr>
                        <a:t>CÂND, DE CE</a:t>
                      </a:r>
                      <a:endParaRPr lang="en-US" sz="2000" b="1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o-RO" sz="2000" dirty="0">
                          <a:latin typeface="Georgia" panose="02040502050405020303" pitchFamily="18" charset="0"/>
                        </a:rPr>
                        <a:t>Citește un text cu atenție dacă vrei să îl</a:t>
                      </a:r>
                      <a:r>
                        <a:rPr lang="ro-RO" sz="2000" baseline="0" dirty="0">
                          <a:latin typeface="Georgia" panose="02040502050405020303" pitchFamily="18" charset="0"/>
                        </a:rPr>
                        <a:t> înțelegi în profunzime. Frunzărește ziarul ca să-ți faci o idee ce conține.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96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459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582" y="267238"/>
            <a:ext cx="10058400" cy="741073"/>
          </a:xfrm>
          <a:solidFill>
            <a:srgbClr val="FF7C80"/>
          </a:solidFill>
        </p:spPr>
        <p:txBody>
          <a:bodyPr/>
          <a:lstStyle/>
          <a:p>
            <a:pPr algn="ctr"/>
            <a:r>
              <a:rPr lang="ro-RO" b="1" dirty="0">
                <a:latin typeface="Georgia" panose="02040502050405020303" pitchFamily="18" charset="0"/>
              </a:rPr>
              <a:t>Perspective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241" y="1852143"/>
            <a:ext cx="8198741" cy="4023360"/>
          </a:xfrm>
        </p:spPr>
        <p:txBody>
          <a:bodyPr>
            <a:normAutofit/>
          </a:bodyPr>
          <a:lstStyle/>
          <a:p>
            <a:pPr algn="just"/>
            <a:r>
              <a:rPr lang="ro-RO" dirty="0">
                <a:latin typeface="Georgia" panose="02040502050405020303" pitchFamily="18" charset="0"/>
              </a:rPr>
              <a:t>Dezvoltarea cognitivă depinde de </a:t>
            </a:r>
            <a:r>
              <a:rPr lang="ro-RO" b="1" dirty="0">
                <a:latin typeface="Georgia" panose="02040502050405020303" pitchFamily="18" charset="0"/>
              </a:rPr>
              <a:t>4 factori</a:t>
            </a:r>
            <a:r>
              <a:rPr lang="ro-RO" dirty="0">
                <a:latin typeface="Georgia" panose="02040502050405020303" pitchFamily="18" charset="0"/>
              </a:rPr>
              <a:t>: maturizare, experiența cu mediul fizic, experiența cu mediul social, echilibrare= impulsul biologic de a produce o stare de echilibru (sau adaptare) optimă între structurile cognitive și mediu.</a:t>
            </a:r>
          </a:p>
          <a:p>
            <a:pPr algn="just"/>
            <a:r>
              <a:rPr lang="ro-RO" b="1" dirty="0">
                <a:latin typeface="Georgia" panose="02040502050405020303" pitchFamily="18" charset="0"/>
              </a:rPr>
              <a:t>Procese</a:t>
            </a:r>
          </a:p>
          <a:p>
            <a:pPr lvl="1" algn="just"/>
            <a:r>
              <a:rPr lang="ro-RO" b="1" dirty="0">
                <a:latin typeface="Georgia" panose="02040502050405020303" pitchFamily="18" charset="0"/>
              </a:rPr>
              <a:t>Asimilarea- </a:t>
            </a:r>
            <a:r>
              <a:rPr lang="ro-RO" dirty="0">
                <a:latin typeface="Georgia" panose="02040502050405020303" pitchFamily="18" charset="0"/>
              </a:rPr>
              <a:t>integrarea informațiilor noi la structurile cognitive existente</a:t>
            </a:r>
          </a:p>
          <a:p>
            <a:pPr lvl="1" algn="just"/>
            <a:r>
              <a:rPr lang="ro-RO" b="1" dirty="0">
                <a:latin typeface="Georgia" panose="02040502050405020303" pitchFamily="18" charset="0"/>
              </a:rPr>
              <a:t>Acomodarea- </a:t>
            </a:r>
            <a:r>
              <a:rPr lang="ro-RO" dirty="0">
                <a:latin typeface="Georgia" panose="02040502050405020303" pitchFamily="18" charset="0"/>
              </a:rPr>
              <a:t>modificarea structurilor interne pentru a se ajusta noilor experiențe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b="1" dirty="0">
                <a:latin typeface="Georgia" panose="02040502050405020303" pitchFamily="18" charset="0"/>
              </a:rPr>
              <a:t> mecanismul cheie implicat în învățare</a:t>
            </a:r>
            <a:r>
              <a:rPr lang="ro-RO" dirty="0">
                <a:latin typeface="Georgia" panose="02040502050405020303" pitchFamily="18" charset="0"/>
              </a:rPr>
              <a:t>: </a:t>
            </a:r>
            <a:r>
              <a:rPr lang="ro-RO" b="1" dirty="0">
                <a:solidFill>
                  <a:srgbClr val="C00000"/>
                </a:solidFill>
                <a:latin typeface="Georgia" panose="02040502050405020303" pitchFamily="18" charset="0"/>
              </a:rPr>
              <a:t>conflictul </a:t>
            </a:r>
            <a:r>
              <a:rPr lang="ro-RO" b="1" dirty="0" err="1">
                <a:solidFill>
                  <a:srgbClr val="C00000"/>
                </a:solidFill>
                <a:latin typeface="Georgia" panose="02040502050405020303" pitchFamily="18" charset="0"/>
              </a:rPr>
              <a:t>socio</a:t>
            </a:r>
            <a:r>
              <a:rPr lang="ro-RO" b="1" dirty="0">
                <a:solidFill>
                  <a:srgbClr val="C00000"/>
                </a:solidFill>
                <a:latin typeface="Georgia" panose="02040502050405020303" pitchFamily="18" charset="0"/>
              </a:rPr>
              <a:t>-cognitiv</a:t>
            </a:r>
            <a:r>
              <a:rPr lang="ro-RO" dirty="0">
                <a:latin typeface="Georgia" panose="02040502050405020303" pitchFamily="18" charset="0"/>
              </a:rPr>
              <a:t>- generarea unei stări de dezechilibru care forțează individul să își modifice schemele existente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b="1" dirty="0">
                <a:latin typeface="Georgia" panose="02040502050405020303" pitchFamily="18" charset="0"/>
              </a:rPr>
              <a:t> dezvoltarea stadială</a:t>
            </a:r>
            <a:endParaRPr lang="en-US" b="1" dirty="0">
              <a:latin typeface="Georgia" panose="02040502050405020303" pitchFamily="18" charset="0"/>
            </a:endParaRPr>
          </a:p>
        </p:txBody>
      </p:sp>
      <p:pic>
        <p:nvPicPr>
          <p:cNvPr id="2052" name="Picture 4" descr="Jean Piaget&amp;#39;s Greatest Words of Wisd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7" y="1877946"/>
            <a:ext cx="1985877" cy="19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7089"/>
          <a:stretch/>
        </p:blipFill>
        <p:spPr>
          <a:xfrm>
            <a:off x="7342496" y="5233239"/>
            <a:ext cx="3739486" cy="1486096"/>
          </a:xfrm>
          <a:prstGeom prst="rect">
            <a:avLst/>
          </a:prstGeom>
        </p:spPr>
      </p:pic>
      <p:pic>
        <p:nvPicPr>
          <p:cNvPr id="2063" name="Picture 15" descr="Jean Piaget described the intellectual development of individuals into four  stages. The two stages that affec… | Jean piaget, Cognitive development,  Learning the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53" y="4127239"/>
            <a:ext cx="2420034" cy="159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124575" y="1127062"/>
            <a:ext cx="10058400" cy="461665"/>
          </a:xfrm>
          <a:prstGeom prst="rect">
            <a:avLst/>
          </a:prstGeom>
          <a:solidFill>
            <a:srgbClr val="CC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>
                <a:latin typeface="Georgia" panose="02040502050405020303" pitchFamily="18" charset="0"/>
              </a:rPr>
              <a:t>Teoria lui Jean Piaget (epistemologie genetică)</a:t>
            </a:r>
            <a:endParaRPr lang="ro-RO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61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v Vygotsky&amp;#39;s Secret Weapon for Winning Game Tournaments | by Nicholas  Laureano | Interactive Designer&amp;#39;s Cookbook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287" y="2541769"/>
            <a:ext cx="1873752" cy="252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34696"/>
            <a:ext cx="7842004" cy="4370569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ro-RO" dirty="0">
                <a:solidFill>
                  <a:schemeClr val="tx1"/>
                </a:solidFill>
                <a:latin typeface="Georgia" panose="02040502050405020303" pitchFamily="18" charset="0"/>
              </a:rPr>
              <a:t> mediul social ca facilitator al procesului de dezvoltare și învățare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chemeClr val="tx1"/>
                </a:solidFill>
                <a:latin typeface="Georgia" panose="02040502050405020303" pitchFamily="18" charset="0"/>
              </a:rPr>
              <a:t>co</a:t>
            </a:r>
            <a:r>
              <a:rPr lang="ro-RO" dirty="0">
                <a:solidFill>
                  <a:schemeClr val="tx1"/>
                </a:solidFill>
                <a:latin typeface="Georgia" panose="02040502050405020303" pitchFamily="18" charset="0"/>
              </a:rPr>
              <a:t>-construcția cunoștințelor (</a:t>
            </a:r>
            <a:r>
              <a:rPr lang="ro-RO" dirty="0" err="1">
                <a:solidFill>
                  <a:schemeClr val="tx1"/>
                </a:solidFill>
                <a:latin typeface="Georgia" panose="02040502050405020303" pitchFamily="18" charset="0"/>
              </a:rPr>
              <a:t>internalizare</a:t>
            </a:r>
            <a:r>
              <a:rPr lang="ro-RO" dirty="0">
                <a:solidFill>
                  <a:schemeClr val="tx1"/>
                </a:solidFill>
                <a:latin typeface="Georgia" panose="02040502050405020303" pitchFamily="18" charset="0"/>
              </a:rPr>
              <a:t>)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dirty="0">
                <a:solidFill>
                  <a:schemeClr val="tx1"/>
                </a:solidFill>
                <a:latin typeface="Georgia" panose="02040502050405020303" pitchFamily="18" charset="0"/>
              </a:rPr>
              <a:t> dezvoltarea și învățarea nu pot fi desprinse de contextul în care au loc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dirty="0">
                <a:solidFill>
                  <a:schemeClr val="tx1"/>
                </a:solidFill>
                <a:latin typeface="Georgia" panose="02040502050405020303" pitchFamily="18" charset="0"/>
              </a:rPr>
              <a:t> conceptul de</a:t>
            </a:r>
            <a:r>
              <a:rPr lang="ro-RO" dirty="0">
                <a:latin typeface="Georgia" panose="02040502050405020303" pitchFamily="18" charset="0"/>
              </a:rPr>
              <a:t> </a:t>
            </a:r>
            <a:r>
              <a:rPr lang="ro-RO" b="1" dirty="0">
                <a:solidFill>
                  <a:srgbClr val="C00000"/>
                </a:solidFill>
                <a:latin typeface="Georgia" panose="02040502050405020303" pitchFamily="18" charset="0"/>
              </a:rPr>
              <a:t>zonă proximă a dezvoltării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dirty="0">
                <a:solidFill>
                  <a:schemeClr val="tx1"/>
                </a:solidFill>
                <a:latin typeface="Georgia" panose="02040502050405020303" pitchFamily="18" charset="0"/>
              </a:rPr>
              <a:t> mecanismul cheie implicat în învățare: </a:t>
            </a:r>
            <a:r>
              <a:rPr lang="ro-RO" b="1" dirty="0">
                <a:solidFill>
                  <a:srgbClr val="C00000"/>
                </a:solidFill>
                <a:latin typeface="Georgia" panose="02040502050405020303" pitchFamily="18" charset="0"/>
              </a:rPr>
              <a:t>medierea prin simboluri </a:t>
            </a:r>
            <a:r>
              <a:rPr lang="ro-RO" dirty="0">
                <a:solidFill>
                  <a:schemeClr val="tx1"/>
                </a:solidFill>
                <a:latin typeface="Georgia" panose="02040502050405020303" pitchFamily="18" charset="0"/>
              </a:rPr>
              <a:t>(semne, limbaj, mnemotehnici, scheme, diagrame etc)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dirty="0">
                <a:solidFill>
                  <a:schemeClr val="tx1"/>
                </a:solidFill>
                <a:latin typeface="Georgia" panose="02040502050405020303" pitchFamily="18" charset="0"/>
              </a:rPr>
              <a:t> școala ca sistem cultural, școlarizarea ca proces de culturalizare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o-RO" dirty="0">
                <a:solidFill>
                  <a:schemeClr val="tx1"/>
                </a:solidFill>
                <a:latin typeface="Georgia" panose="02040502050405020303" pitchFamily="18" charset="0"/>
              </a:rPr>
              <a:t> aplicații: </a:t>
            </a:r>
            <a:r>
              <a:rPr lang="ro-RO" b="1" dirty="0">
                <a:solidFill>
                  <a:srgbClr val="C00000"/>
                </a:solidFill>
                <a:latin typeface="Georgia" panose="02040502050405020303" pitchFamily="18" charset="0"/>
              </a:rPr>
              <a:t>conceptul de eșafodaj</a:t>
            </a:r>
            <a:r>
              <a:rPr lang="ro-RO" dirty="0">
                <a:solidFill>
                  <a:schemeClr val="tx1"/>
                </a:solidFill>
                <a:latin typeface="Georgia" panose="02040502050405020303" pitchFamily="18" charset="0"/>
              </a:rPr>
              <a:t>= controlarea elementelor sarcinii care depășesc capacitățile de moment ale elevului astfel încât să se poată concentra și să achiziționeze elementele pe care le poate înțelege rapid; </a:t>
            </a:r>
            <a:r>
              <a:rPr lang="ro-RO" b="1" dirty="0">
                <a:solidFill>
                  <a:schemeClr val="tx1"/>
                </a:solidFill>
                <a:latin typeface="Georgia" panose="02040502050405020303" pitchFamily="18" charset="0"/>
              </a:rPr>
              <a:t>predarea reciprocă, colaborarea, ucenicia</a:t>
            </a:r>
          </a:p>
          <a:p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300252"/>
            <a:ext cx="10058400" cy="741073"/>
          </a:xfrm>
          <a:solidFill>
            <a:srgbClr val="FF7C80"/>
          </a:solidFill>
        </p:spPr>
        <p:txBody>
          <a:bodyPr/>
          <a:lstStyle/>
          <a:p>
            <a:pPr algn="ctr"/>
            <a:r>
              <a:rPr lang="ro-RO" b="1" dirty="0">
                <a:latin typeface="Georgia" panose="02040502050405020303" pitchFamily="18" charset="0"/>
              </a:rPr>
              <a:t>Perspective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280" y="1257178"/>
            <a:ext cx="10058400" cy="461665"/>
          </a:xfrm>
          <a:prstGeom prst="rect">
            <a:avLst/>
          </a:prstGeom>
          <a:solidFill>
            <a:srgbClr val="CC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>
                <a:latin typeface="Georgia" panose="02040502050405020303" pitchFamily="18" charset="0"/>
              </a:rPr>
              <a:t>Teoria </a:t>
            </a:r>
            <a:r>
              <a:rPr lang="ro-RO" sz="2400" b="1" dirty="0" err="1">
                <a:latin typeface="Georgia" panose="02040502050405020303" pitchFamily="18" charset="0"/>
              </a:rPr>
              <a:t>socio</a:t>
            </a:r>
            <a:r>
              <a:rPr lang="ro-RO" sz="2400" b="1" dirty="0">
                <a:latin typeface="Georgia" panose="02040502050405020303" pitchFamily="18" charset="0"/>
              </a:rPr>
              <a:t>-culturală a lui </a:t>
            </a:r>
            <a:r>
              <a:rPr lang="en-US" sz="2400" b="1" dirty="0">
                <a:latin typeface="Georgia" panose="02040502050405020303" pitchFamily="18" charset="0"/>
              </a:rPr>
              <a:t>Lev </a:t>
            </a:r>
            <a:r>
              <a:rPr lang="en-US" sz="2400" b="1" dirty="0" err="1">
                <a:latin typeface="Georgia" panose="02040502050405020303" pitchFamily="18" charset="0"/>
              </a:rPr>
              <a:t>Semionovici</a:t>
            </a:r>
            <a:r>
              <a:rPr lang="en-US" sz="2400" b="1" dirty="0">
                <a:latin typeface="Georgia" panose="02040502050405020303" pitchFamily="18" charset="0"/>
              </a:rPr>
              <a:t> </a:t>
            </a:r>
            <a:r>
              <a:rPr lang="ro-RO" sz="2400" b="1" dirty="0" err="1">
                <a:latin typeface="Georgia" panose="02040502050405020303" pitchFamily="18" charset="0"/>
              </a:rPr>
              <a:t>Vâgotsky</a:t>
            </a:r>
            <a:endParaRPr lang="ro-RO" sz="2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488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32337"/>
            <a:ext cx="10058400" cy="2862744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Georgia" panose="02040502050405020303" pitchFamily="18" charset="0"/>
              </a:rPr>
              <a:t>(a) </a:t>
            </a:r>
            <a:r>
              <a:rPr lang="en-US" sz="2400" b="1" dirty="0" err="1">
                <a:latin typeface="Georgia" panose="02040502050405020303" pitchFamily="18" charset="0"/>
              </a:rPr>
              <a:t>Behavioriştii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accentuează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importanţa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b="1" dirty="0" err="1">
                <a:latin typeface="Georgia" panose="02040502050405020303" pitchFamily="18" charset="0"/>
              </a:rPr>
              <a:t>relaţiei</a:t>
            </a: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sz="2400" b="1" dirty="0" err="1">
                <a:latin typeface="Georgia" panose="02040502050405020303" pitchFamily="18" charset="0"/>
              </a:rPr>
              <a:t>stimul</a:t>
            </a:r>
            <a:r>
              <a:rPr lang="en-US" sz="2400" b="1" dirty="0">
                <a:latin typeface="Georgia" panose="02040502050405020303" pitchFamily="18" charset="0"/>
              </a:rPr>
              <a:t> – </a:t>
            </a:r>
            <a:r>
              <a:rPr lang="en-US" sz="2400" b="1" dirty="0" err="1">
                <a:latin typeface="Georgia" panose="02040502050405020303" pitchFamily="18" charset="0"/>
              </a:rPr>
              <a:t>răspuns</a:t>
            </a: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în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învăţare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şi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reduc</a:t>
            </a:r>
            <a:r>
              <a:rPr lang="ro-RO" sz="2400" dirty="0">
                <a:latin typeface="Georgia" panose="02040502050405020303" pitchFamily="18" charset="0"/>
              </a:rPr>
              <a:t> </a:t>
            </a:r>
            <a:r>
              <a:rPr lang="it-IT" sz="2400" dirty="0">
                <a:latin typeface="Georgia" panose="02040502050405020303" pitchFamily="18" charset="0"/>
              </a:rPr>
              <a:t>la minimum rolul procesărilor cognitive.</a:t>
            </a:r>
          </a:p>
          <a:p>
            <a:pPr algn="just"/>
            <a:r>
              <a:rPr lang="en-US" sz="2400" dirty="0">
                <a:latin typeface="Georgia" panose="02040502050405020303" pitchFamily="18" charset="0"/>
              </a:rPr>
              <a:t>(b) </a:t>
            </a:r>
            <a:r>
              <a:rPr lang="en-US" sz="2400" b="1" dirty="0" err="1">
                <a:latin typeface="Georgia" panose="02040502050405020303" pitchFamily="18" charset="0"/>
              </a:rPr>
              <a:t>Cognitiviştii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acordă</a:t>
            </a:r>
            <a:r>
              <a:rPr lang="en-US" sz="2400" dirty="0">
                <a:latin typeface="Georgia" panose="02040502050405020303" pitchFamily="18" charset="0"/>
              </a:rPr>
              <a:t> un </a:t>
            </a:r>
            <a:r>
              <a:rPr lang="en-US" sz="2400" dirty="0" err="1">
                <a:latin typeface="Georgia" panose="02040502050405020303" pitchFamily="18" charset="0"/>
              </a:rPr>
              <a:t>rol</a:t>
            </a:r>
            <a:r>
              <a:rPr lang="en-US" sz="2400" dirty="0">
                <a:latin typeface="Georgia" panose="02040502050405020303" pitchFamily="18" charset="0"/>
              </a:rPr>
              <a:t> major </a:t>
            </a:r>
            <a:r>
              <a:rPr lang="en-US" sz="2400" b="1" dirty="0" err="1">
                <a:latin typeface="Georgia" panose="02040502050405020303" pitchFamily="18" charset="0"/>
              </a:rPr>
              <a:t>procesărilor</a:t>
            </a: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sz="2400" b="1" dirty="0" err="1">
                <a:latin typeface="Georgia" panose="02040502050405020303" pitchFamily="18" charset="0"/>
              </a:rPr>
              <a:t>informaţionale</a:t>
            </a: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sz="2400" dirty="0">
                <a:latin typeface="Georgia" panose="02040502050405020303" pitchFamily="18" charset="0"/>
              </a:rPr>
              <a:t>care au </a:t>
            </a:r>
            <a:r>
              <a:rPr lang="en-US" sz="2400" dirty="0" err="1">
                <a:latin typeface="Georgia" panose="02040502050405020303" pitchFamily="18" charset="0"/>
              </a:rPr>
              <a:t>loc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între</a:t>
            </a:r>
            <a:r>
              <a:rPr lang="ro-RO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stimul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şi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răspuns</a:t>
            </a:r>
            <a:r>
              <a:rPr lang="en-US" sz="2400" dirty="0">
                <a:latin typeface="Georgia" panose="02040502050405020303" pitchFamily="18" charset="0"/>
              </a:rPr>
              <a:t>, </a:t>
            </a:r>
            <a:r>
              <a:rPr lang="en-US" sz="2400" dirty="0" err="1">
                <a:latin typeface="Georgia" panose="02040502050405020303" pitchFamily="18" charset="0"/>
              </a:rPr>
              <a:t>punând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astfel</a:t>
            </a:r>
            <a:r>
              <a:rPr lang="en-US" sz="2400" dirty="0">
                <a:latin typeface="Georgia" panose="02040502050405020303" pitchFamily="18" charset="0"/>
              </a:rPr>
              <a:t> un accent mare </a:t>
            </a:r>
            <a:r>
              <a:rPr lang="en-US" sz="2400" dirty="0" err="1">
                <a:latin typeface="Georgia" panose="02040502050405020303" pitchFamily="18" charset="0"/>
              </a:rPr>
              <a:t>pe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ceea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ce</a:t>
            </a:r>
            <a:r>
              <a:rPr lang="en-US" sz="2400" dirty="0">
                <a:latin typeface="Georgia" panose="02040502050405020303" pitchFamily="18" charset="0"/>
              </a:rPr>
              <a:t> se </a:t>
            </a:r>
            <a:r>
              <a:rPr lang="en-US" sz="2400" dirty="0" err="1">
                <a:latin typeface="Georgia" panose="02040502050405020303" pitchFamily="18" charset="0"/>
              </a:rPr>
              <a:t>întâmplă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în</a:t>
            </a:r>
            <a:r>
              <a:rPr lang="en-US" sz="2400" dirty="0">
                <a:latin typeface="Georgia" panose="02040502050405020303" pitchFamily="18" charset="0"/>
              </a:rPr>
              <a:t> “</a:t>
            </a:r>
            <a:r>
              <a:rPr lang="en-US" sz="2400" dirty="0" err="1">
                <a:latin typeface="Georgia" panose="02040502050405020303" pitchFamily="18" charset="0"/>
              </a:rPr>
              <a:t>cutia</a:t>
            </a:r>
            <a:r>
              <a:rPr lang="ro-RO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neagră</a:t>
            </a:r>
            <a:r>
              <a:rPr lang="en-US" sz="2400" dirty="0">
                <a:latin typeface="Georgia" panose="02040502050405020303" pitchFamily="18" charset="0"/>
              </a:rPr>
              <a:t>”.</a:t>
            </a:r>
          </a:p>
          <a:p>
            <a:pPr algn="just"/>
            <a:r>
              <a:rPr lang="en-US" sz="2400" dirty="0">
                <a:latin typeface="Georgia" panose="02040502050405020303" pitchFamily="18" charset="0"/>
              </a:rPr>
              <a:t>(c) </a:t>
            </a:r>
            <a:r>
              <a:rPr lang="ro-RO" sz="2400" b="1" dirty="0">
                <a:latin typeface="Georgia" panose="02040502050405020303" pitchFamily="18" charset="0"/>
              </a:rPr>
              <a:t>Constructiviștii </a:t>
            </a:r>
            <a:r>
              <a:rPr lang="en-US" sz="2400" dirty="0" err="1">
                <a:latin typeface="Georgia" panose="02040502050405020303" pitchFamily="18" charset="0"/>
              </a:rPr>
              <a:t>accentuează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rolul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pe</a:t>
            </a:r>
            <a:r>
              <a:rPr lang="en-US" sz="2400" dirty="0">
                <a:latin typeface="Georgia" panose="02040502050405020303" pitchFamily="18" charset="0"/>
              </a:rPr>
              <a:t> care </a:t>
            </a:r>
            <a:r>
              <a:rPr lang="en-US" sz="2400" dirty="0" err="1">
                <a:latin typeface="Georgia" panose="02040502050405020303" pitchFamily="18" charset="0"/>
              </a:rPr>
              <a:t>îl</a:t>
            </a:r>
            <a:r>
              <a:rPr lang="en-US" sz="2400" dirty="0">
                <a:latin typeface="Georgia" panose="02040502050405020303" pitchFamily="18" charset="0"/>
              </a:rPr>
              <a:t> are </a:t>
            </a:r>
            <a:r>
              <a:rPr lang="en-US" sz="2400" dirty="0" err="1">
                <a:latin typeface="Georgia" panose="02040502050405020303" pitchFamily="18" charset="0"/>
              </a:rPr>
              <a:t>în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procesul</a:t>
            </a:r>
            <a:r>
              <a:rPr lang="en-US" sz="2400" dirty="0">
                <a:latin typeface="Georgia" panose="02040502050405020303" pitchFamily="18" charset="0"/>
              </a:rPr>
              <a:t> de </a:t>
            </a:r>
            <a:r>
              <a:rPr lang="en-US" sz="2400" dirty="0" err="1">
                <a:latin typeface="Georgia" panose="02040502050405020303" pitchFamily="18" charset="0"/>
              </a:rPr>
              <a:t>învăţare</a:t>
            </a:r>
            <a:r>
              <a:rPr lang="ro-RO" sz="2400" dirty="0">
                <a:latin typeface="Georgia" panose="02040502050405020303" pitchFamily="18" charset="0"/>
              </a:rPr>
              <a:t> și construire a sensului </a:t>
            </a:r>
            <a:r>
              <a:rPr lang="it-IT" sz="2400" b="1" dirty="0">
                <a:latin typeface="Georgia" panose="02040502050405020303" pitchFamily="18" charset="0"/>
              </a:rPr>
              <a:t>experienţa socială </a:t>
            </a:r>
            <a:r>
              <a:rPr lang="it-IT" sz="2400" dirty="0">
                <a:latin typeface="Georgia" panose="02040502050405020303" pitchFamily="18" charset="0"/>
              </a:rPr>
              <a:t>a unei persoane.</a:t>
            </a:r>
            <a:endParaRPr lang="ro-RO" sz="2400" dirty="0">
              <a:latin typeface="Georgia" panose="02040502050405020303" pitchFamily="18" charset="0"/>
            </a:endParaRPr>
          </a:p>
          <a:p>
            <a:pPr algn="just"/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812274"/>
            <a:ext cx="10058400" cy="686482"/>
          </a:xfrm>
          <a:solidFill>
            <a:srgbClr val="FF7C80"/>
          </a:solidFill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ro-RO" sz="4000" b="1" dirty="0">
                <a:solidFill>
                  <a:schemeClr val="tx1"/>
                </a:solidFill>
                <a:latin typeface="Georgia" panose="02040502050405020303" pitchFamily="18" charset="0"/>
              </a:rPr>
              <a:t>Implicații pentru educație</a:t>
            </a:r>
            <a:endParaRPr lang="en-US" sz="4000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341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00325"/>
            <a:ext cx="10058400" cy="4336701"/>
          </a:xfrm>
        </p:spPr>
        <p:txBody>
          <a:bodyPr>
            <a:noAutofit/>
          </a:bodyPr>
          <a:lstStyle/>
          <a:p>
            <a:pPr algn="just"/>
            <a:r>
              <a:rPr lang="ro-RO" dirty="0">
                <a:latin typeface="Georgia" panose="02040502050405020303" pitchFamily="18" charset="0"/>
              </a:rPr>
              <a:t>Modelul</a:t>
            </a:r>
            <a:r>
              <a:rPr lang="en-US" dirty="0">
                <a:latin typeface="Georgia" panose="02040502050405020303" pitchFamily="18" charset="0"/>
              </a:rPr>
              <a:t> mental al </a:t>
            </a:r>
            <a:r>
              <a:rPr lang="ro-RO" dirty="0">
                <a:latin typeface="Georgia" panose="02040502050405020303" pitchFamily="18" charset="0"/>
              </a:rPr>
              <a:t>profesorilor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despre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învăţare</a:t>
            </a:r>
            <a:r>
              <a:rPr lang="ro-RO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ghidează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practica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lor</a:t>
            </a:r>
            <a:r>
              <a:rPr lang="en-US" dirty="0">
                <a:latin typeface="Georgia" panose="02040502050405020303" pitchFamily="18" charset="0"/>
              </a:rPr>
              <a:t> de </a:t>
            </a:r>
            <a:r>
              <a:rPr lang="en-US" dirty="0" err="1">
                <a:latin typeface="Georgia" panose="02040502050405020303" pitchFamily="18" charset="0"/>
              </a:rPr>
              <a:t>predare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şi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evaluare</a:t>
            </a:r>
            <a:r>
              <a:rPr lang="en-US" dirty="0">
                <a:latin typeface="Georgia" panose="02040502050405020303" pitchFamily="18" charset="0"/>
              </a:rPr>
              <a:t>.</a:t>
            </a:r>
          </a:p>
          <a:p>
            <a:pPr algn="just"/>
            <a:r>
              <a:rPr lang="en-US" dirty="0">
                <a:latin typeface="Georgia" panose="02040502050405020303" pitchFamily="18" charset="0"/>
              </a:rPr>
              <a:t>(a) </a:t>
            </a:r>
            <a:r>
              <a:rPr lang="ro-RO" b="1" dirty="0">
                <a:solidFill>
                  <a:srgbClr val="C00000"/>
                </a:solidFill>
                <a:latin typeface="Georgia" panose="02040502050405020303" pitchFamily="18" charset="0"/>
              </a:rPr>
              <a:t>behaviorism</a:t>
            </a:r>
            <a:r>
              <a:rPr lang="ro-RO" dirty="0">
                <a:latin typeface="Georgia" panose="02040502050405020303" pitchFamily="18" charset="0"/>
              </a:rPr>
              <a:t>: </a:t>
            </a:r>
            <a:r>
              <a:rPr lang="en-US" dirty="0" err="1">
                <a:latin typeface="Georgia" panose="02040502050405020303" pitchFamily="18" charset="0"/>
              </a:rPr>
              <a:t>învăţarea</a:t>
            </a:r>
            <a:r>
              <a:rPr lang="en-US" dirty="0">
                <a:latin typeface="Georgia" panose="02040502050405020303" pitchFamily="18" charset="0"/>
              </a:rPr>
              <a:t> se </a:t>
            </a:r>
            <a:r>
              <a:rPr lang="en-US" dirty="0" err="1">
                <a:latin typeface="Georgia" panose="02040502050405020303" pitchFamily="18" charset="0"/>
              </a:rPr>
              <a:t>realizează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prin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repetare</a:t>
            </a:r>
            <a:r>
              <a:rPr lang="en-US" b="1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şi</a:t>
            </a:r>
            <a:r>
              <a:rPr lang="en-US" b="1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întărire</a:t>
            </a:r>
            <a:r>
              <a:rPr lang="ro-RO" b="1" dirty="0">
                <a:latin typeface="Georgia" panose="02040502050405020303" pitchFamily="18" charset="0"/>
              </a:rPr>
              <a:t> </a:t>
            </a:r>
            <a:r>
              <a:rPr lang="en-US" b="1" dirty="0">
                <a:latin typeface="Georgia" panose="02040502050405020303" pitchFamily="18" charset="0"/>
              </a:rPr>
              <a:t>a </a:t>
            </a:r>
            <a:r>
              <a:rPr lang="en-US" b="1" dirty="0" err="1">
                <a:latin typeface="Georgia" panose="02040502050405020303" pitchFamily="18" charset="0"/>
              </a:rPr>
              <a:t>rezultatelor</a:t>
            </a:r>
            <a:r>
              <a:rPr lang="en-US" b="1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aşteptate</a:t>
            </a:r>
            <a:r>
              <a:rPr lang="en-US" dirty="0">
                <a:latin typeface="Georgia" panose="02040502050405020303" pitchFamily="18" charset="0"/>
              </a:rPr>
              <a:t>, </a:t>
            </a:r>
            <a:r>
              <a:rPr lang="en-US" dirty="0" err="1">
                <a:latin typeface="Georgia" panose="02040502050405020303" pitchFamily="18" charset="0"/>
              </a:rPr>
              <a:t>procesul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devine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unul</a:t>
            </a:r>
            <a:r>
              <a:rPr lang="en-US" dirty="0">
                <a:latin typeface="Georgia" panose="02040502050405020303" pitchFamily="18" charset="0"/>
              </a:rPr>
              <a:t> de </a:t>
            </a:r>
            <a:r>
              <a:rPr lang="en-US" b="1" dirty="0" err="1">
                <a:latin typeface="Georgia" panose="02040502050405020303" pitchFamily="18" charset="0"/>
              </a:rPr>
              <a:t>transmitere</a:t>
            </a:r>
            <a:r>
              <a:rPr lang="en-US" b="1" dirty="0">
                <a:latin typeface="Georgia" panose="02040502050405020303" pitchFamily="18" charset="0"/>
              </a:rPr>
              <a:t>–</a:t>
            </a:r>
            <a:r>
              <a:rPr lang="en-US" b="1" dirty="0" err="1">
                <a:latin typeface="Georgia" panose="02040502050405020303" pitchFamily="18" charset="0"/>
              </a:rPr>
              <a:t>memorare</a:t>
            </a:r>
            <a:r>
              <a:rPr lang="en-US" b="1" dirty="0">
                <a:latin typeface="Georgia" panose="02040502050405020303" pitchFamily="18" charset="0"/>
              </a:rPr>
              <a:t> de</a:t>
            </a:r>
            <a:r>
              <a:rPr lang="ro-RO" b="1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cunoştinţe</a:t>
            </a:r>
            <a:r>
              <a:rPr lang="en-US" dirty="0">
                <a:latin typeface="Georgia" panose="02040502050405020303" pitchFamily="18" charset="0"/>
              </a:rPr>
              <a:t>, </a:t>
            </a:r>
            <a:r>
              <a:rPr lang="en-US" dirty="0" err="1">
                <a:latin typeface="Georgia" panose="02040502050405020303" pitchFamily="18" charset="0"/>
              </a:rPr>
              <a:t>în</a:t>
            </a:r>
            <a:r>
              <a:rPr lang="en-US" dirty="0">
                <a:latin typeface="Georgia" panose="02040502050405020303" pitchFamily="18" charset="0"/>
              </a:rPr>
              <a:t> care </a:t>
            </a:r>
            <a:r>
              <a:rPr lang="en-US" dirty="0" err="1">
                <a:latin typeface="Georgia" panose="02040502050405020303" pitchFamily="18" charset="0"/>
              </a:rPr>
              <a:t>profesorul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este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cel</a:t>
            </a:r>
            <a:r>
              <a:rPr lang="en-US" dirty="0">
                <a:latin typeface="Georgia" panose="02040502050405020303" pitchFamily="18" charset="0"/>
              </a:rPr>
              <a:t> care </a:t>
            </a:r>
            <a:r>
              <a:rPr lang="en-US" dirty="0" err="1">
                <a:latin typeface="Georgia" panose="02040502050405020303" pitchFamily="18" charset="0"/>
              </a:rPr>
              <a:t>predă</a:t>
            </a:r>
            <a:r>
              <a:rPr lang="en-US" dirty="0">
                <a:latin typeface="Georgia" panose="02040502050405020303" pitchFamily="18" charset="0"/>
              </a:rPr>
              <a:t>, </a:t>
            </a:r>
            <a:r>
              <a:rPr lang="en-US" dirty="0" err="1">
                <a:latin typeface="Georgia" panose="02040502050405020303" pitchFamily="18" charset="0"/>
              </a:rPr>
              <a:t>prezintă</a:t>
            </a:r>
            <a:r>
              <a:rPr lang="en-US" dirty="0">
                <a:latin typeface="Georgia" panose="02040502050405020303" pitchFamily="18" charset="0"/>
              </a:rPr>
              <a:t>, </a:t>
            </a:r>
            <a:r>
              <a:rPr lang="en-US" dirty="0" err="1">
                <a:latin typeface="Georgia" panose="02040502050405020303" pitchFamily="18" charset="0"/>
              </a:rPr>
              <a:t>transmite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cunoştinţe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şi</a:t>
            </a:r>
            <a:r>
              <a:rPr lang="ro-RO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creează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condiţiile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pentru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întărirea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rezultatele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aşteptate</a:t>
            </a:r>
            <a:r>
              <a:rPr lang="en-US" dirty="0">
                <a:latin typeface="Georgia" panose="02040502050405020303" pitchFamily="18" charset="0"/>
              </a:rPr>
              <a:t>, </a:t>
            </a:r>
            <a:r>
              <a:rPr lang="en-US" dirty="0" err="1">
                <a:latin typeface="Georgia" panose="02040502050405020303" pitchFamily="18" charset="0"/>
              </a:rPr>
              <a:t>iar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elevul</a:t>
            </a:r>
            <a:r>
              <a:rPr lang="en-US" dirty="0">
                <a:latin typeface="Georgia" panose="02040502050405020303" pitchFamily="18" charset="0"/>
              </a:rPr>
              <a:t> le </a:t>
            </a:r>
            <a:r>
              <a:rPr lang="en-US" dirty="0" err="1">
                <a:latin typeface="Georgia" panose="02040502050405020303" pitchFamily="18" charset="0"/>
              </a:rPr>
              <a:t>repetă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până</a:t>
            </a:r>
            <a:r>
              <a:rPr lang="en-US" dirty="0">
                <a:latin typeface="Georgia" panose="02040502050405020303" pitchFamily="18" charset="0"/>
              </a:rPr>
              <a:t> la</a:t>
            </a:r>
            <a:r>
              <a:rPr lang="ro-RO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memorare</a:t>
            </a:r>
            <a:r>
              <a:rPr lang="en-US" dirty="0">
                <a:latin typeface="Georgia" panose="02040502050405020303" pitchFamily="18" charset="0"/>
              </a:rPr>
              <a:t>;</a:t>
            </a:r>
          </a:p>
          <a:p>
            <a:pPr algn="just"/>
            <a:r>
              <a:rPr lang="en-US" dirty="0">
                <a:latin typeface="Georgia" panose="02040502050405020303" pitchFamily="18" charset="0"/>
              </a:rPr>
              <a:t>(b) </a:t>
            </a:r>
            <a:r>
              <a:rPr lang="ro-RO" b="1" dirty="0" err="1">
                <a:solidFill>
                  <a:srgbClr val="C00000"/>
                </a:solidFill>
                <a:latin typeface="Georgia" panose="02040502050405020303" pitchFamily="18" charset="0"/>
              </a:rPr>
              <a:t>cognitivism</a:t>
            </a:r>
            <a:r>
              <a:rPr lang="ro-RO" dirty="0">
                <a:latin typeface="Georgia" panose="02040502050405020303" pitchFamily="18" charset="0"/>
              </a:rPr>
              <a:t>: învățarea este o </a:t>
            </a:r>
            <a:r>
              <a:rPr lang="en-US" b="1" dirty="0" err="1">
                <a:latin typeface="Georgia" panose="02040502050405020303" pitchFamily="18" charset="0"/>
              </a:rPr>
              <a:t>activitate</a:t>
            </a:r>
            <a:r>
              <a:rPr lang="en-US" b="1" dirty="0">
                <a:latin typeface="Georgia" panose="02040502050405020303" pitchFamily="18" charset="0"/>
              </a:rPr>
              <a:t> de</a:t>
            </a:r>
            <a:r>
              <a:rPr lang="ro-RO" b="1" dirty="0">
                <a:latin typeface="Georgia" panose="02040502050405020303" pitchFamily="18" charset="0"/>
              </a:rPr>
              <a:t> </a:t>
            </a:r>
            <a:r>
              <a:rPr lang="it-IT" b="1" dirty="0">
                <a:latin typeface="Georgia" panose="02040502050405020303" pitchFamily="18" charset="0"/>
              </a:rPr>
              <a:t>procesare a informaţiei, transformare şi construire a sensului</a:t>
            </a:r>
            <a:r>
              <a:rPr lang="it-IT" dirty="0">
                <a:latin typeface="Georgia" panose="02040502050405020303" pitchFamily="18" charset="0"/>
              </a:rPr>
              <a:t> propriu al</a:t>
            </a:r>
            <a:r>
              <a:rPr lang="ro-RO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cunoştinţelor</a:t>
            </a:r>
            <a:r>
              <a:rPr lang="en-US" dirty="0">
                <a:latin typeface="Georgia" panose="02040502050405020303" pitchFamily="18" charset="0"/>
              </a:rPr>
              <a:t> predate, </a:t>
            </a:r>
            <a:r>
              <a:rPr lang="en-US" b="1" dirty="0" err="1">
                <a:latin typeface="Georgia" panose="02040502050405020303" pitchFamily="18" charset="0"/>
              </a:rPr>
              <a:t>actorii</a:t>
            </a:r>
            <a:r>
              <a:rPr lang="en-US" b="1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devin</a:t>
            </a:r>
            <a:r>
              <a:rPr lang="en-US" b="1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parteneri</a:t>
            </a:r>
            <a:r>
              <a:rPr lang="en-US" b="1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în</a:t>
            </a:r>
            <a:r>
              <a:rPr lang="en-US" b="1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învăţare</a:t>
            </a:r>
            <a:r>
              <a:rPr lang="en-US" dirty="0">
                <a:latin typeface="Georgia" panose="02040502050405020303" pitchFamily="18" charset="0"/>
              </a:rPr>
              <a:t>, </a:t>
            </a:r>
            <a:r>
              <a:rPr lang="en-US" dirty="0" err="1">
                <a:latin typeface="Georgia" panose="02040502050405020303" pitchFamily="18" charset="0"/>
              </a:rPr>
              <a:t>profesorul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având</a:t>
            </a:r>
            <a:r>
              <a:rPr lang="en-US" dirty="0">
                <a:latin typeface="Georgia" panose="02040502050405020303" pitchFamily="18" charset="0"/>
              </a:rPr>
              <a:t> un </a:t>
            </a:r>
            <a:r>
              <a:rPr lang="en-US" dirty="0" err="1">
                <a:latin typeface="Georgia" panose="02040502050405020303" pitchFamily="18" charset="0"/>
              </a:rPr>
              <a:t>rol</a:t>
            </a:r>
            <a:r>
              <a:rPr lang="ro-RO" dirty="0">
                <a:latin typeface="Georgia" panose="02040502050405020303" pitchFamily="18" charset="0"/>
              </a:rPr>
              <a:t> </a:t>
            </a:r>
            <a:r>
              <a:rPr lang="en-US" dirty="0">
                <a:latin typeface="Georgia" panose="02040502050405020303" pitchFamily="18" charset="0"/>
              </a:rPr>
              <a:t>facilitator, </a:t>
            </a:r>
            <a:r>
              <a:rPr lang="en-US" dirty="0" err="1">
                <a:latin typeface="Georgia" panose="02040502050405020303" pitchFamily="18" charset="0"/>
              </a:rPr>
              <a:t>iar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procesul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va</a:t>
            </a:r>
            <a:r>
              <a:rPr lang="en-US" dirty="0">
                <a:latin typeface="Georgia" panose="02040502050405020303" pitchFamily="18" charset="0"/>
              </a:rPr>
              <a:t> fi </a:t>
            </a:r>
            <a:r>
              <a:rPr lang="en-US" dirty="0" err="1">
                <a:latin typeface="Georgia" panose="02040502050405020303" pitchFamily="18" charset="0"/>
              </a:rPr>
              <a:t>unul</a:t>
            </a:r>
            <a:r>
              <a:rPr lang="en-US" dirty="0">
                <a:latin typeface="Georgia" panose="02040502050405020303" pitchFamily="18" charset="0"/>
              </a:rPr>
              <a:t> de </a:t>
            </a:r>
            <a:r>
              <a:rPr lang="en-US" dirty="0" err="1">
                <a:latin typeface="Georgia" panose="02040502050405020303" pitchFamily="18" charset="0"/>
              </a:rPr>
              <a:t>colaborare</a:t>
            </a:r>
            <a:r>
              <a:rPr lang="ro-RO" dirty="0">
                <a:latin typeface="Georgia" panose="02040502050405020303" pitchFamily="18" charset="0"/>
              </a:rPr>
              <a:t>;</a:t>
            </a:r>
          </a:p>
          <a:p>
            <a:pPr algn="just"/>
            <a:r>
              <a:rPr lang="ro-RO" dirty="0">
                <a:latin typeface="Georgia" panose="02040502050405020303" pitchFamily="18" charset="0"/>
              </a:rPr>
              <a:t>c) </a:t>
            </a:r>
            <a:r>
              <a:rPr lang="ro-RO" b="1" dirty="0">
                <a:solidFill>
                  <a:srgbClr val="C00000"/>
                </a:solidFill>
                <a:latin typeface="Georgia" panose="02040502050405020303" pitchFamily="18" charset="0"/>
              </a:rPr>
              <a:t>constructivism</a:t>
            </a:r>
            <a:r>
              <a:rPr lang="ro-RO" dirty="0">
                <a:latin typeface="Georgia" panose="02040502050405020303" pitchFamily="18" charset="0"/>
              </a:rPr>
              <a:t>: învățarea este </a:t>
            </a:r>
            <a:r>
              <a:rPr lang="ro-RO" b="1" dirty="0">
                <a:latin typeface="Georgia" panose="02040502050405020303" pitchFamily="18" charset="0"/>
              </a:rPr>
              <a:t>dependentă de contextul </a:t>
            </a:r>
            <a:r>
              <a:rPr lang="ro-RO" b="1" dirty="0" err="1">
                <a:latin typeface="Georgia" panose="02040502050405020303" pitchFamily="18" charset="0"/>
              </a:rPr>
              <a:t>socio</a:t>
            </a:r>
            <a:r>
              <a:rPr lang="ro-RO" b="1" dirty="0">
                <a:latin typeface="Georgia" panose="02040502050405020303" pitchFamily="18" charset="0"/>
              </a:rPr>
              <a:t>-cultural</a:t>
            </a:r>
            <a:r>
              <a:rPr lang="ro-RO" dirty="0">
                <a:latin typeface="Georgia" panose="02040502050405020303" pitchFamily="18" charset="0"/>
              </a:rPr>
              <a:t>, profesorul are rolul de a crea </a:t>
            </a:r>
            <a:r>
              <a:rPr lang="ro-RO" b="1" dirty="0">
                <a:latin typeface="Georgia" panose="02040502050405020303" pitchFamily="18" charset="0"/>
              </a:rPr>
              <a:t>comunități de învățare</a:t>
            </a:r>
            <a:r>
              <a:rPr lang="ro-RO" dirty="0">
                <a:latin typeface="Georgia" panose="02040502050405020303" pitchFamily="18" charset="0"/>
              </a:rPr>
              <a:t>, de rezolvare în grup a sarcinilor prin interacțiune, negociere și colaborare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812274"/>
            <a:ext cx="10058400" cy="686482"/>
          </a:xfrm>
          <a:solidFill>
            <a:srgbClr val="FF7C80"/>
          </a:solidFill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ro-RO" sz="4000" b="1" dirty="0">
                <a:solidFill>
                  <a:schemeClr val="tx1"/>
                </a:solidFill>
                <a:latin typeface="Georgia" panose="02040502050405020303" pitchFamily="18" charset="0"/>
              </a:rPr>
              <a:t>Implicații pentru educație</a:t>
            </a:r>
            <a:endParaRPr lang="en-US" sz="4000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87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47155" y="723331"/>
            <a:ext cx="10058400" cy="727426"/>
          </a:xfrm>
          <a:prstGeom prst="rect">
            <a:avLst/>
          </a:prstGeom>
          <a:solidFill>
            <a:srgbClr val="FF7C80"/>
          </a:solidFill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altLang="en-US" b="1" dirty="0">
                <a:latin typeface="Georgia" panose="02040502050405020303" pitchFamily="18" charset="0"/>
              </a:rPr>
              <a:t>BEHAVIORISM</a:t>
            </a:r>
            <a:endParaRPr lang="en-US" altLang="en-US" b="1" dirty="0">
              <a:latin typeface="Georgia" panose="02040502050405020303" pitchFamily="18" charset="0"/>
            </a:endParaRPr>
          </a:p>
        </p:txBody>
      </p:sp>
      <p:pic>
        <p:nvPicPr>
          <p:cNvPr id="4098" name="Picture 2" descr="Behaviorism | Learning Theory | Funderstanding: Education, Curriculum and  Learning Resource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55" y="1692323"/>
            <a:ext cx="4094864" cy="483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Mankoff rat cartoon | Arnold Zwicky&amp;#39;s Blo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5"/>
          <a:stretch/>
        </p:blipFill>
        <p:spPr bwMode="auto">
          <a:xfrm>
            <a:off x="1651378" y="1992573"/>
            <a:ext cx="5059466" cy="391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87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06212" y="477672"/>
            <a:ext cx="10058400" cy="727426"/>
          </a:xfrm>
          <a:solidFill>
            <a:srgbClr val="FF7C80"/>
          </a:solidFill>
        </p:spPr>
        <p:txBody>
          <a:bodyPr/>
          <a:lstStyle/>
          <a:p>
            <a:pPr algn="ctr" eaLnBrk="1" hangingPunct="1"/>
            <a:r>
              <a:rPr lang="ro-RO" altLang="en-US" b="1" dirty="0" err="1">
                <a:effectLst/>
                <a:latin typeface="Georgia" panose="02040502050405020303" pitchFamily="18" charset="0"/>
              </a:rPr>
              <a:t>Condiţionarea</a:t>
            </a:r>
            <a:r>
              <a:rPr lang="ro-RO" altLang="en-US" b="1" dirty="0">
                <a:effectLst/>
                <a:latin typeface="Georgia" panose="02040502050405020303" pitchFamily="18" charset="0"/>
              </a:rPr>
              <a:t> clasică</a:t>
            </a:r>
            <a:endParaRPr lang="en-US" altLang="en-US" b="1" dirty="0">
              <a:effectLst/>
              <a:latin typeface="Georgia" panose="02040502050405020303" pitchFamily="18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câinele începea să saliveze deja de la vederea farfuriei;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asocierea mâncării cu alte tipuri de semnale (lumină, sunet)</a:t>
            </a:r>
          </a:p>
          <a:p>
            <a:pPr marL="0" indent="0" eaLnBrk="1" hangingPunct="1">
              <a:buNone/>
            </a:pPr>
            <a:endParaRPr lang="ro-RO" altLang="en-US" dirty="0">
              <a:solidFill>
                <a:schemeClr val="tx2"/>
              </a:solidFill>
              <a:effectLst/>
              <a:latin typeface="Georgia" panose="02040502050405020303" pitchFamily="18" charset="0"/>
            </a:endParaRPr>
          </a:p>
          <a:p>
            <a:pPr marL="0" indent="0" eaLnBrk="1" hangingPunct="1">
              <a:buNone/>
            </a:pPr>
            <a:r>
              <a:rPr lang="ro-RO" altLang="en-US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Secreţia</a:t>
            </a: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salivară = răspuns </a:t>
            </a:r>
            <a:r>
              <a:rPr lang="ro-RO" altLang="en-US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necondiţionat</a:t>
            </a: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(RNC)</a:t>
            </a:r>
          </a:p>
          <a:p>
            <a:pPr marL="0" indent="0" eaLnBrk="1" hangingPunct="1">
              <a:buNone/>
            </a:pP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Hrana = stimul </a:t>
            </a:r>
            <a:r>
              <a:rPr lang="ro-RO" altLang="en-US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necondiţionat</a:t>
            </a: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(SNC)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ro-RO" altLang="en-US" dirty="0">
              <a:solidFill>
                <a:schemeClr val="tx2"/>
              </a:solidFill>
              <a:effectLst/>
              <a:latin typeface="Georgia" panose="02040502050405020303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În lipsa mâncării (doar în </a:t>
            </a:r>
            <a:r>
              <a:rPr lang="ro-RO" altLang="en-US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prezenţa</a:t>
            </a: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celuilalt stimul)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ro-RO" altLang="en-US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Secreţia</a:t>
            </a: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salivară = răspuns </a:t>
            </a:r>
            <a:r>
              <a:rPr lang="ro-RO" altLang="en-US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condiţionat</a:t>
            </a: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(RC)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Lumina = stimul </a:t>
            </a:r>
            <a:r>
              <a:rPr lang="ro-RO" altLang="en-US" dirty="0" err="1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condiţionat</a:t>
            </a:r>
            <a:r>
              <a:rPr lang="ro-RO" altLang="en-US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 (SC)</a:t>
            </a:r>
            <a:endParaRPr lang="en-US" altLang="en-US" dirty="0">
              <a:solidFill>
                <a:schemeClr val="tx2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1026" name="Picture 2" descr="Ivan Pavlov - ABA Conn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087" y="2758716"/>
            <a:ext cx="4360790" cy="266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01051" y="5545928"/>
            <a:ext cx="534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latin typeface="Georgia" panose="02040502050405020303" pitchFamily="18" charset="0"/>
              </a:rPr>
              <a:t>Ivan Petrovici Pavlov (</a:t>
            </a:r>
            <a:r>
              <a:rPr lang="en-US" dirty="0">
                <a:latin typeface="Georgia" panose="02040502050405020303" pitchFamily="18" charset="0"/>
              </a:rPr>
              <a:t>1849</a:t>
            </a:r>
            <a:r>
              <a:rPr lang="ro-RO" dirty="0">
                <a:latin typeface="Georgia" panose="02040502050405020303" pitchFamily="18" charset="0"/>
              </a:rPr>
              <a:t>-</a:t>
            </a:r>
            <a:r>
              <a:rPr lang="en-US" dirty="0">
                <a:latin typeface="Georgia" panose="02040502050405020303" pitchFamily="18" charset="0"/>
              </a:rPr>
              <a:t>1936</a:t>
            </a:r>
            <a:r>
              <a:rPr lang="ro-RO" dirty="0">
                <a:latin typeface="Georgia" panose="02040502050405020303" pitchFamily="18" charset="0"/>
              </a:rPr>
              <a:t>), fiziolog rus, premiul Nobel pentru studii asupra digestiei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09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3517" y="191067"/>
            <a:ext cx="8143164" cy="61073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01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4"/>
            <a:ext cx="10058400" cy="777922"/>
          </a:xfrm>
          <a:solidFill>
            <a:srgbClr val="FF7C80"/>
          </a:solidFill>
        </p:spPr>
        <p:txBody>
          <a:bodyPr/>
          <a:lstStyle/>
          <a:p>
            <a:pPr algn="ctr" eaLnBrk="1" hangingPunct="1">
              <a:defRPr/>
            </a:pPr>
            <a:r>
              <a:rPr lang="ro-RO" b="1" dirty="0" err="1">
                <a:latin typeface="Georgia" panose="02040502050405020303" pitchFamily="18" charset="0"/>
              </a:rPr>
              <a:t>Condiţionarea</a:t>
            </a:r>
            <a:r>
              <a:rPr lang="ro-RO" b="1" dirty="0">
                <a:latin typeface="Georgia" panose="02040502050405020303" pitchFamily="18" charset="0"/>
              </a:rPr>
              <a:t> fricii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7280" y="2041105"/>
            <a:ext cx="5162844" cy="3407741"/>
          </a:xfrm>
        </p:spPr>
        <p:txBody>
          <a:bodyPr>
            <a:noAutofit/>
          </a:bodyPr>
          <a:lstStyle/>
          <a:p>
            <a:pPr algn="just" eaLnBrk="1" hangingPunct="1">
              <a:defRPr/>
            </a:pPr>
            <a:r>
              <a:rPr lang="ro-RO" sz="2400" dirty="0">
                <a:solidFill>
                  <a:schemeClr val="tx2"/>
                </a:solidFill>
                <a:latin typeface="Georgia" panose="02040502050405020303" pitchFamily="18" charset="0"/>
              </a:rPr>
              <a:t>Condiționarea clasică se pare că ar fi mecanismul care stă la baza anumitor tipuri de tulburări de anxietate  (ex. atacurile de panică).</a:t>
            </a:r>
          </a:p>
          <a:p>
            <a:pPr algn="just" eaLnBrk="1" hangingPunct="1">
              <a:defRPr/>
            </a:pPr>
            <a:r>
              <a:rPr lang="ro-RO" sz="2400" b="1" dirty="0">
                <a:solidFill>
                  <a:schemeClr val="tx2"/>
                </a:solidFill>
                <a:latin typeface="Georgia" panose="02040502050405020303" pitchFamily="18" charset="0"/>
              </a:rPr>
              <a:t>Experiment</a:t>
            </a:r>
            <a:r>
              <a:rPr lang="ro-RO" sz="2400" dirty="0">
                <a:solidFill>
                  <a:schemeClr val="tx2"/>
                </a:solidFill>
                <a:latin typeface="Georgia" panose="02040502050405020303" pitchFamily="18" charset="0"/>
              </a:rPr>
              <a:t>: asocierea unui sunet cu șocurile electrice aplicate șobolanilor- sunetul ajunge să producă șobolanilor reacții de tip </a:t>
            </a:r>
            <a:r>
              <a:rPr lang="ro-RO" sz="2400" dirty="0" err="1">
                <a:solidFill>
                  <a:schemeClr val="tx2"/>
                </a:solidFill>
                <a:latin typeface="Georgia" panose="02040502050405020303" pitchFamily="18" charset="0"/>
              </a:rPr>
              <a:t>freezing</a:t>
            </a:r>
            <a:r>
              <a:rPr lang="ro-RO" sz="2400" dirty="0">
                <a:solidFill>
                  <a:schemeClr val="tx2"/>
                </a:solidFill>
                <a:latin typeface="Georgia" panose="02040502050405020303" pitchFamily="18" charset="0"/>
              </a:rPr>
              <a:t> care indică frică.</a:t>
            </a:r>
          </a:p>
          <a:p>
            <a:pPr algn="just" eaLnBrk="1" hangingPunct="1">
              <a:defRPr/>
            </a:pPr>
            <a:endParaRPr lang="ro-RO" sz="24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algn="just" eaLnBrk="1" hangingPunct="1">
              <a:defRPr/>
            </a:pPr>
            <a:r>
              <a:rPr lang="ro-RO" sz="2400" dirty="0">
                <a:solidFill>
                  <a:schemeClr val="tx2"/>
                </a:solidFill>
                <a:latin typeface="Georgia" panose="02040502050405020303" pitchFamily="18" charset="0"/>
              </a:rPr>
              <a:t> </a:t>
            </a:r>
          </a:p>
          <a:p>
            <a:pPr algn="just" eaLnBrk="1" hangingPunct="1">
              <a:defRPr/>
            </a:pPr>
            <a:endParaRPr lang="en-US" sz="2400" b="1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pic>
        <p:nvPicPr>
          <p:cNvPr id="2052" name="Picture 4" descr="Panica si anxietate – produse cu rol benefic - Republica BI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/>
          <a:stretch/>
        </p:blipFill>
        <p:spPr bwMode="auto">
          <a:xfrm>
            <a:off x="6400799" y="1180592"/>
            <a:ext cx="5444197" cy="512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6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53890"/>
            <a:ext cx="10058400" cy="655932"/>
          </a:xfrm>
          <a:solidFill>
            <a:srgbClr val="FF7C80"/>
          </a:solidFill>
        </p:spPr>
        <p:txBody>
          <a:bodyPr>
            <a:normAutofit fontScale="90000"/>
          </a:bodyPr>
          <a:lstStyle/>
          <a:p>
            <a:pPr algn="ctr"/>
            <a:r>
              <a:rPr lang="ro-RO" b="1" dirty="0">
                <a:latin typeface="Georgia" panose="02040502050405020303" pitchFamily="18" charset="0"/>
              </a:rPr>
              <a:t>Fenomene asociate 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ro-RO" sz="2800" b="1" dirty="0">
                <a:latin typeface="Georgia" panose="02040502050405020303" pitchFamily="18" charset="0"/>
              </a:rPr>
              <a:t>Stingerea</a:t>
            </a:r>
            <a:r>
              <a:rPr lang="ro-RO" sz="2800" dirty="0">
                <a:latin typeface="Georgia" panose="02040502050405020303" pitchFamily="18" charset="0"/>
              </a:rPr>
              <a:t>- dacă stimulul necondiționat este omis, răspunsul condiționat se va diminua în mod gradual</a:t>
            </a:r>
          </a:p>
          <a:p>
            <a:pPr algn="just"/>
            <a:r>
              <a:rPr lang="ro-RO" sz="2800" b="1" dirty="0">
                <a:latin typeface="Georgia" panose="02040502050405020303" pitchFamily="18" charset="0"/>
              </a:rPr>
              <a:t>Revenirea spontană</a:t>
            </a:r>
            <a:r>
              <a:rPr lang="ro-RO" sz="2800" dirty="0">
                <a:latin typeface="Georgia" panose="02040502050405020303" pitchFamily="18" charset="0"/>
              </a:rPr>
              <a:t>- dacă animalul este lăsat să se odihnească o vreme, prezentarea doar a luminii duce la reapariția salivării</a:t>
            </a:r>
          </a:p>
          <a:p>
            <a:pPr algn="just"/>
            <a:r>
              <a:rPr lang="ro-RO" sz="2800" b="1" dirty="0">
                <a:latin typeface="Georgia" panose="02040502050405020303" pitchFamily="18" charset="0"/>
              </a:rPr>
              <a:t>Generalizarea</a:t>
            </a:r>
            <a:r>
              <a:rPr lang="ro-RO" sz="2800" dirty="0">
                <a:latin typeface="Georgia" panose="02040502050405020303" pitchFamily="18" charset="0"/>
              </a:rPr>
              <a:t>- stimulii similari cu stimulul condiționat pot evoca același răspuns</a:t>
            </a:r>
          </a:p>
          <a:p>
            <a:pPr algn="just"/>
            <a:r>
              <a:rPr lang="ro-RO" sz="2800" b="1" dirty="0">
                <a:latin typeface="Georgia" panose="02040502050405020303" pitchFamily="18" charset="0"/>
              </a:rPr>
              <a:t>Discriminarea</a:t>
            </a:r>
            <a:r>
              <a:rPr lang="ro-RO" sz="2800" dirty="0">
                <a:latin typeface="Georgia" panose="02040502050405020303" pitchFamily="18" charset="0"/>
              </a:rPr>
              <a:t>- animalele pot fi învățate să discrimineze între două sunete de exemplu</a:t>
            </a:r>
          </a:p>
          <a:p>
            <a:pPr algn="just"/>
            <a:r>
              <a:rPr lang="ro-RO" sz="2800" b="1" dirty="0">
                <a:latin typeface="Georgia" panose="02040502050405020303" pitchFamily="18" charset="0"/>
              </a:rPr>
              <a:t>Condiționarea de ordinul II</a:t>
            </a:r>
            <a:r>
              <a:rPr lang="ro-RO" sz="2800" dirty="0">
                <a:latin typeface="Georgia" panose="02040502050405020303" pitchFamily="18" charset="0"/>
              </a:rPr>
              <a:t>- rolul de stimul condiționat poate fi jucat de orice alt stimul dacă este asociat cu un stimul necondiționat semnificativ din punct de vedere biologic (ex. după ce câinele a învățat să saliveze ca răspuns la lumină, acesta poate fi învățat să saliveze la un sunet doar prin asocierea repetată a luminii cu sunetul)</a:t>
            </a:r>
            <a:endParaRPr lang="en-US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86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08A7C76D78834DA041FF15C698142B" ma:contentTypeVersion="8" ma:contentTypeDescription="Create a new document." ma:contentTypeScope="" ma:versionID="fa3d9d235a0665d9acf8a04abc366860">
  <xsd:schema xmlns:xsd="http://www.w3.org/2001/XMLSchema" xmlns:xs="http://www.w3.org/2001/XMLSchema" xmlns:p="http://schemas.microsoft.com/office/2006/metadata/properties" xmlns:ns2="1f964045-88d3-4872-bc4d-aec5516d6b47" xmlns:ns3="1818ae71-73b1-42cb-ac66-ac639ea65b22" targetNamespace="http://schemas.microsoft.com/office/2006/metadata/properties" ma:root="true" ma:fieldsID="2568ac33fb22d9dc72fa2acb43e10ea5" ns2:_="" ns3:_="">
    <xsd:import namespace="1f964045-88d3-4872-bc4d-aec5516d6b47"/>
    <xsd:import namespace="1818ae71-73b1-42cb-ac66-ac639ea65b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964045-88d3-4872-bc4d-aec5516d6b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8ae71-73b1-42cb-ac66-ac639ea65b2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D237E9-3D26-4D0D-A683-3C51A950F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B0CA51-3CE1-4290-890D-3EF114BCCFEF}"/>
</file>

<file path=customXml/itemProps3.xml><?xml version="1.0" encoding="utf-8"?>
<ds:datastoreItem xmlns:ds="http://schemas.openxmlformats.org/officeDocument/2006/customXml" ds:itemID="{EA43F191-6CA5-4DB7-89A1-5F90F248667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1950</TotalTime>
  <Words>2506</Words>
  <Application>Microsoft Office PowerPoint</Application>
  <PresentationFormat>Widescreen</PresentationFormat>
  <Paragraphs>207</Paragraphs>
  <Slides>43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Retrospect</vt:lpstr>
      <vt:lpstr>Psihologia educației</vt:lpstr>
      <vt:lpstr>PowerPoint Presentation</vt:lpstr>
      <vt:lpstr>PowerPoint Presentation</vt:lpstr>
      <vt:lpstr>PowerPoint Presentation</vt:lpstr>
      <vt:lpstr>PowerPoint Presentation</vt:lpstr>
      <vt:lpstr>Condiţionarea clasică</vt:lpstr>
      <vt:lpstr>PowerPoint Presentation</vt:lpstr>
      <vt:lpstr>Condiţionarea fricii</vt:lpstr>
      <vt:lpstr>Fenomene asociate </vt:lpstr>
      <vt:lpstr>Factori cognitivi implicați</vt:lpstr>
      <vt:lpstr>Constrângeri biologice</vt:lpstr>
      <vt:lpstr>PowerPoint Presentation</vt:lpstr>
      <vt:lpstr>  Condiţionarea operantă</vt:lpstr>
      <vt:lpstr>  Experimentele lui Edward Lee Thorndike</vt:lpstr>
      <vt:lpstr>  Experimentele lui Burrhus Frederic Skinner</vt:lpstr>
      <vt:lpstr>  Condiţionarea operantă</vt:lpstr>
      <vt:lpstr>  Programe de întăriri</vt:lpstr>
      <vt:lpstr>Condiţionarea aversivă</vt:lpstr>
      <vt:lpstr>Factori cognitivi</vt:lpstr>
      <vt:lpstr>Constrângeri biologice</vt:lpstr>
      <vt:lpstr>PowerPoint Presentation</vt:lpstr>
      <vt:lpstr>PowerPoint Presentation</vt:lpstr>
      <vt:lpstr>Experimentele lui Edward C. Tolman</vt:lpstr>
      <vt:lpstr>Învățarea prin observație</vt:lpstr>
      <vt:lpstr>Experimentul Bobo Doll (Albert Bandura)</vt:lpstr>
      <vt:lpstr>Rolul convingerilor anterioare</vt:lpstr>
      <vt:lpstr>Experimentele lui David Premack</vt:lpstr>
      <vt:lpstr>PowerPoint Presentation</vt:lpstr>
      <vt:lpstr>Experimentele lui Wolfgang Köhler</vt:lpstr>
      <vt:lpstr>PowerPoint Presentation</vt:lpstr>
      <vt:lpstr>Învăţarea complexă</vt:lpstr>
      <vt:lpstr>Gândirea</vt:lpstr>
      <vt:lpstr>Învățarea de concepte</vt:lpstr>
      <vt:lpstr>PowerPoint Presentation</vt:lpstr>
      <vt:lpstr>PowerPoint Presentation</vt:lpstr>
      <vt:lpstr>PowerPoint Presentation</vt:lpstr>
      <vt:lpstr>PowerPoint Presentation</vt:lpstr>
      <vt:lpstr>Constructivismul</vt:lpstr>
      <vt:lpstr>Constructivismul</vt:lpstr>
      <vt:lpstr>Perspective</vt:lpstr>
      <vt:lpstr>Perspective</vt:lpstr>
      <vt:lpstr>Implicații pentru educație</vt:lpstr>
      <vt:lpstr>Implicații pentru educație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veronique_cl</dc:creator>
  <cp:lastModifiedBy>veronique_cl</cp:lastModifiedBy>
  <cp:revision>54</cp:revision>
  <dcterms:created xsi:type="dcterms:W3CDTF">2021-10-24T18:13:24Z</dcterms:created>
  <dcterms:modified xsi:type="dcterms:W3CDTF">2021-10-29T12:11:47Z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0x010100C508A7C76D78834DA041FF15C698142B</vt:lpwstr>
  </property>
</Properties>
</file>